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6" r:id="rId5"/>
    <p:sldId id="259" r:id="rId6"/>
    <p:sldId id="261" r:id="rId7"/>
    <p:sldId id="262" r:id="rId8"/>
    <p:sldId id="265" r:id="rId9"/>
    <p:sldId id="260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66CCFF"/>
    <a:srgbClr val="FFFFFF"/>
    <a:srgbClr val="000000"/>
    <a:srgbClr val="FCED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90" autoAdjust="0"/>
    <p:restoredTop sz="94660"/>
  </p:normalViewPr>
  <p:slideViewPr>
    <p:cSldViewPr snapToGrid="0">
      <p:cViewPr>
        <p:scale>
          <a:sx n="66" d="100"/>
          <a:sy n="66" d="100"/>
        </p:scale>
        <p:origin x="45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847A8-9452-405B-AA66-838A13B95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0912D8-D27F-4910-AA1A-D3117DF76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7205CB-8B19-4FC6-992F-8C2B7C0DD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B0CA7D-390E-4E44-89A2-6B42228C2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EBDBB1-E8A6-4A85-9507-2F136B69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366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6B50BC-1035-4FDD-ABEA-BE6D705D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45F066F-F327-4EEC-8B16-5364B2EC4F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308A03-120D-413F-84BD-6F050A42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8B3369-B396-41A6-9ADD-F4D92D49F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79AF05-6467-4F2F-87E4-11B2CF0BD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57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1106DEB-C3E3-454D-AE66-FFE2EA574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D3E8EF-855F-4076-85B5-A7015D274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927F51-8874-46FA-8142-50D32429B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AACF6F-2AF9-4BED-A107-6FA28670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C2120F-6EE8-4F7A-A473-FFAEA528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77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6D11-AE25-49E5-BD4B-EE69BDFCB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6AA8B3-CBE2-4D97-AC2B-82D12BE61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4178E9-C66F-4EA3-8C01-5A58E00B8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2EC354-80F6-4D1B-ABF8-8CB4F9A9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935BC6-4B30-436C-B319-91F0CB73E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170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A1473F-3AFA-4B6B-A213-50E299CD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FE6086-704F-4DA8-9BFF-E8847A02C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8700D-BB5C-4970-8B24-FA21538F9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9511A1-A9C0-4B35-BDFA-2E5B97DE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C7FE13-8D5D-43F9-86EF-B4202D89A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0161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E056F5-FFCA-496F-AB17-C9CA2899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0307-F7AC-47CC-A7C6-6955B8AAF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E646B16-DF49-4042-A2AD-4F83B9F6E1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E66D8D6-6895-4ECA-8208-32AFBD22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347280-0A7F-4286-A09A-939B07366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EC34BA-BD22-45E1-A5FF-0CB913AC6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742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ECDB30-7EA7-4F5B-8BE7-4F77CD25D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9B6BEC-5820-4B9F-BCE9-8C8AEB8CD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09E212-D77B-4450-84B8-04385DC84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7A9BE0B-FFBA-4A7B-96C3-75C8CC455A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3E33B25-EDCC-4D67-80B2-CEDA4384C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B540BA2-90BC-4C8F-AE63-FBDD137E5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8BEAE00-AE6A-418E-9E50-4F1623FE2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D91C782-3FA9-4C23-B720-C87138E89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162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5537B-1137-49DC-BBCB-B030326A7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BB74F2-3CFD-44E8-B7C5-FD042E3CB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B8A240-8FE5-49E0-8CC7-4B5226DB9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6807E6-D605-47C2-B14F-CB830A130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250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BD1C31-DA0A-4BEC-905B-DBE785A1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3E42F7F-6EBA-48F1-BC72-DE4747D4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117106-A52B-471A-BB1B-A56E19AF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171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11DD0-B52F-4E19-8B87-9292EE7CF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0D0A5A-40B9-40F9-BBAD-767076462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E9B31AB-AA7E-4B18-8E25-412109971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A3B305C-2930-4F9A-9F7C-0B766B6D1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D9D0B8-3557-424B-841D-6A1E217B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556405-C1E5-49FB-A6A5-6C2188CA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37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89BFC-5CBB-4349-AB78-A76CB035C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1AD7D85-E421-40F5-B408-E094A6CE3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D17226-E6FB-4CA8-BB47-3C0C1F81A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FEA7C8-59D7-499F-8EE9-681A85C86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A2A680-E2E3-42AE-AC8B-DE5D95F0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E624F1-8E26-49AD-87FB-F38BA0317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545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7C9031-287D-42D8-BE0F-0811DBB14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384735-3DB0-438B-A9C9-314E37302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938875-EB2E-4419-8472-C868F9F1A1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64729-9884-49B4-A992-61AA4E64B150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8CED8D-47A8-40AC-B83A-F97370937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BD7806-FF03-4DEC-AAEA-C29046EB4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A979F-37FA-4BB4-A464-4C31DD49D07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85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4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gif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4.png"/><Relationship Id="rId4" Type="http://schemas.openxmlformats.org/officeDocument/2006/relationships/image" Target="../media/image29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F019CB-76EA-4E7A-8EB7-90C287FBC3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" y="965199"/>
            <a:ext cx="6766078" cy="4927601"/>
          </a:xfrm>
        </p:spPr>
        <p:txBody>
          <a:bodyPr anchor="ctr">
            <a:normAutofit/>
          </a:bodyPr>
          <a:lstStyle/>
          <a:p>
            <a:pPr algn="r"/>
            <a:r>
              <a:rPr lang="en-GB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Rapid visual decision making </a:t>
            </a:r>
            <a:br>
              <a:rPr lang="en-GB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GB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for reach movements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1B29F95-1C3E-4D7F-BC7C-CDF986D70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8729" y="965198"/>
            <a:ext cx="2707937" cy="4927602"/>
          </a:xfrm>
        </p:spPr>
        <p:txBody>
          <a:bodyPr anchor="ctr">
            <a:normAutofit/>
          </a:bodyPr>
          <a:lstStyle/>
          <a:p>
            <a:pPr algn="l"/>
            <a:r>
              <a:rPr lang="en-GB" sz="2800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Clara Kuper, PhD student</a:t>
            </a:r>
          </a:p>
          <a:p>
            <a:pPr algn="l"/>
            <a:r>
              <a:rPr lang="en-GB" sz="2800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Active Vision and Cognition Colloquium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8160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627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A36F0C0A-44B0-4551-BFB7-68995B566978}"/>
              </a:ext>
            </a:extLst>
          </p:cNvPr>
          <p:cNvGrpSpPr>
            <a:grpSpLocks noChangeAspect="1"/>
          </p:cNvGrpSpPr>
          <p:nvPr/>
        </p:nvGrpSpPr>
        <p:grpSpPr>
          <a:xfrm>
            <a:off x="94764" y="315063"/>
            <a:ext cx="2169219" cy="2545117"/>
            <a:chOff x="3988429" y="1046707"/>
            <a:chExt cx="3532736" cy="4144914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481BBFDD-9326-48B2-B196-C2A2FE6C404B}"/>
                </a:ext>
              </a:extLst>
            </p:cNvPr>
            <p:cNvSpPr/>
            <p:nvPr/>
          </p:nvSpPr>
          <p:spPr>
            <a:xfrm>
              <a:off x="4888413" y="2038403"/>
              <a:ext cx="1132009" cy="2467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77A56F78-D734-4FB6-9F9A-48FFF9F8FC86}"/>
                </a:ext>
              </a:extLst>
            </p:cNvPr>
            <p:cNvSpPr/>
            <p:nvPr/>
          </p:nvSpPr>
          <p:spPr>
            <a:xfrm>
              <a:off x="6132804" y="2021386"/>
              <a:ext cx="1132009" cy="246757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5" name="Gruppieren 24">
              <a:extLst>
                <a:ext uri="{FF2B5EF4-FFF2-40B4-BE49-F238E27FC236}">
                  <a16:creationId xmlns:a16="http://schemas.microsoft.com/office/drawing/2014/main" id="{02F1395C-19BE-4EBD-8657-558419FDADAE}"/>
                </a:ext>
              </a:extLst>
            </p:cNvPr>
            <p:cNvGrpSpPr/>
            <p:nvPr/>
          </p:nvGrpSpPr>
          <p:grpSpPr>
            <a:xfrm>
              <a:off x="3988429" y="1809229"/>
              <a:ext cx="3532736" cy="3382392"/>
              <a:chOff x="-35550" y="1832089"/>
              <a:chExt cx="3532736" cy="3382392"/>
            </a:xfrm>
          </p:grpSpPr>
          <p:grpSp>
            <p:nvGrpSpPr>
              <p:cNvPr id="27" name="Gruppieren 26">
                <a:extLst>
                  <a:ext uri="{FF2B5EF4-FFF2-40B4-BE49-F238E27FC236}">
                    <a16:creationId xmlns:a16="http://schemas.microsoft.com/office/drawing/2014/main" id="{5B8A45AA-C153-48A5-B9AC-4409BCF40C06}"/>
                  </a:ext>
                </a:extLst>
              </p:cNvPr>
              <p:cNvGrpSpPr/>
              <p:nvPr/>
            </p:nvGrpSpPr>
            <p:grpSpPr>
              <a:xfrm>
                <a:off x="-35550" y="1832089"/>
                <a:ext cx="3532736" cy="3382392"/>
                <a:chOff x="449842" y="1956843"/>
                <a:chExt cx="3532736" cy="3382392"/>
              </a:xfrm>
            </p:grpSpPr>
            <p:grpSp>
              <p:nvGrpSpPr>
                <p:cNvPr id="34" name="Gruppieren 33">
                  <a:extLst>
                    <a:ext uri="{FF2B5EF4-FFF2-40B4-BE49-F238E27FC236}">
                      <a16:creationId xmlns:a16="http://schemas.microsoft.com/office/drawing/2014/main" id="{36D74D79-3318-41BE-AD55-2346D0118BA6}"/>
                    </a:ext>
                  </a:extLst>
                </p:cNvPr>
                <p:cNvGrpSpPr/>
                <p:nvPr/>
              </p:nvGrpSpPr>
              <p:grpSpPr>
                <a:xfrm>
                  <a:off x="1262743" y="2169000"/>
                  <a:ext cx="2520000" cy="2520000"/>
                  <a:chOff x="957943" y="881743"/>
                  <a:chExt cx="2520000" cy="2520000"/>
                </a:xfrm>
              </p:grpSpPr>
              <p:cxnSp>
                <p:nvCxnSpPr>
                  <p:cNvPr id="40" name="Gerader Verbinder 39">
                    <a:extLst>
                      <a:ext uri="{FF2B5EF4-FFF2-40B4-BE49-F238E27FC236}">
                        <a16:creationId xmlns:a16="http://schemas.microsoft.com/office/drawing/2014/main" id="{CAF4349E-6109-4F9E-BA7A-05A15E9EE458}"/>
                      </a:ext>
                    </a:extLst>
                  </p:cNvPr>
                  <p:cNvCxnSpPr/>
                  <p:nvPr/>
                </p:nvCxnSpPr>
                <p:spPr>
                  <a:xfrm>
                    <a:off x="957943" y="881743"/>
                    <a:ext cx="0" cy="2520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Gerader Verbinder 40">
                    <a:extLst>
                      <a:ext uri="{FF2B5EF4-FFF2-40B4-BE49-F238E27FC236}">
                        <a16:creationId xmlns:a16="http://schemas.microsoft.com/office/drawing/2014/main" id="{F8D07303-0472-48F8-BB11-3B932EC1A2B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957943" y="3401743"/>
                    <a:ext cx="25200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5" name="Textfeld 34">
                  <a:extLst>
                    <a:ext uri="{FF2B5EF4-FFF2-40B4-BE49-F238E27FC236}">
                      <a16:creationId xmlns:a16="http://schemas.microsoft.com/office/drawing/2014/main" id="{2482946E-8515-4782-A1FE-2A9223EA49C7}"/>
                    </a:ext>
                  </a:extLst>
                </p:cNvPr>
                <p:cNvSpPr txBox="1"/>
                <p:nvPr/>
              </p:nvSpPr>
              <p:spPr>
                <a:xfrm rot="16200000">
                  <a:off x="-24723" y="3036540"/>
                  <a:ext cx="1700985" cy="7518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</a:t>
                  </a:r>
                </a:p>
              </p:txBody>
            </p:sp>
            <p:sp>
              <p:nvSpPr>
                <p:cNvPr id="36" name="Textfeld 35">
                  <a:extLst>
                    <a:ext uri="{FF2B5EF4-FFF2-40B4-BE49-F238E27FC236}">
                      <a16:creationId xmlns:a16="http://schemas.microsoft.com/office/drawing/2014/main" id="{EA222D7A-AE87-427B-89C6-7FFDD1D33E48}"/>
                    </a:ext>
                  </a:extLst>
                </p:cNvPr>
                <p:cNvSpPr txBox="1"/>
                <p:nvPr/>
              </p:nvSpPr>
              <p:spPr>
                <a:xfrm>
                  <a:off x="1558451" y="4587379"/>
                  <a:ext cx="1808386" cy="7518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t+1</a:t>
                  </a:r>
                </a:p>
              </p:txBody>
            </p:sp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010906DB-3950-435B-9609-F94D52191143}"/>
                    </a:ext>
                  </a:extLst>
                </p:cNvPr>
                <p:cNvSpPr txBox="1"/>
                <p:nvPr/>
              </p:nvSpPr>
              <p:spPr>
                <a:xfrm>
                  <a:off x="1055913" y="4550230"/>
                  <a:ext cx="29391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0</a:t>
                  </a:r>
                </a:p>
              </p:txBody>
            </p:sp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2D47DED6-6A75-4134-A2F5-4B423368FB7B}"/>
                    </a:ext>
                  </a:extLst>
                </p:cNvPr>
                <p:cNvSpPr txBox="1"/>
                <p:nvPr/>
              </p:nvSpPr>
              <p:spPr>
                <a:xfrm>
                  <a:off x="3679290" y="4550230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  <p:sp>
              <p:nvSpPr>
                <p:cNvPr id="39" name="Textfeld 38">
                  <a:extLst>
                    <a:ext uri="{FF2B5EF4-FFF2-40B4-BE49-F238E27FC236}">
                      <a16:creationId xmlns:a16="http://schemas.microsoft.com/office/drawing/2014/main" id="{D700F480-73C6-4CA6-814C-AF10F16DCC93}"/>
                    </a:ext>
                  </a:extLst>
                </p:cNvPr>
                <p:cNvSpPr txBox="1"/>
                <p:nvPr/>
              </p:nvSpPr>
              <p:spPr>
                <a:xfrm>
                  <a:off x="705191" y="1956843"/>
                  <a:ext cx="619122" cy="8521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</p:grp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id="{A787C345-0C10-4660-9EE5-EBC8B9A8D5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77350" y="3429000"/>
                <a:ext cx="1" cy="1135246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DF1FBCE9-5361-4B11-8DFF-769416ED84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791" y="4583541"/>
                <a:ext cx="1107394" cy="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id="{DC5B99EA-AD84-45A8-9B60-C45573F667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5069" y="2065126"/>
                <a:ext cx="1" cy="1135246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id="{360825AC-FF1B-4179-AA4B-995DEAB8FA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2445" y="4583541"/>
                <a:ext cx="1174906" cy="0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id="{027A9C56-B0F2-48D6-8FB9-98546B8071B9}"/>
                  </a:ext>
                </a:extLst>
              </p:cNvPr>
              <p:cNvCxnSpPr>
                <a:cxnSpLocks/>
                <a:stCxn id="35" idx="2"/>
                <a:endCxn id="24" idx="3"/>
              </p:cNvCxnSpPr>
              <p:nvPr/>
            </p:nvCxnSpPr>
            <p:spPr>
              <a:xfrm flipV="1">
                <a:off x="716306" y="3278034"/>
                <a:ext cx="2524529" cy="96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id="{FA8DA911-950F-44AB-A8C3-D37F237B651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36374" y="2061263"/>
                <a:ext cx="0" cy="246757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BC85C74D-5A49-4B90-9902-F15602C52C51}"/>
                </a:ext>
              </a:extLst>
            </p:cNvPr>
            <p:cNvSpPr txBox="1"/>
            <p:nvPr/>
          </p:nvSpPr>
          <p:spPr>
            <a:xfrm>
              <a:off x="5327579" y="1046707"/>
              <a:ext cx="1433388" cy="1152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New</a:t>
              </a:r>
            </a:p>
          </p:txBody>
        </p: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4C2682AD-39B4-4548-9D6C-57FCE1773267}"/>
              </a:ext>
            </a:extLst>
          </p:cNvPr>
          <p:cNvGrpSpPr/>
          <p:nvPr/>
        </p:nvGrpSpPr>
        <p:grpSpPr>
          <a:xfrm>
            <a:off x="94763" y="4159134"/>
            <a:ext cx="2182279" cy="2568664"/>
            <a:chOff x="6667240" y="7521368"/>
            <a:chExt cx="2182279" cy="2568664"/>
          </a:xfrm>
        </p:grpSpPr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77F0FD1B-00D0-49B3-97FB-2EE3B9FABF9D}"/>
                </a:ext>
              </a:extLst>
            </p:cNvPr>
            <p:cNvSpPr/>
            <p:nvPr/>
          </p:nvSpPr>
          <p:spPr>
            <a:xfrm rot="5400000">
              <a:off x="7592423" y="8485258"/>
              <a:ext cx="726494" cy="15836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D4E9E3AB-6E96-4596-9265-283EA759301B}"/>
                </a:ext>
              </a:extLst>
            </p:cNvPr>
            <p:cNvSpPr/>
            <p:nvPr/>
          </p:nvSpPr>
          <p:spPr>
            <a:xfrm rot="16200000">
              <a:off x="7584767" y="7689559"/>
              <a:ext cx="726494" cy="158362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5" name="Gruppieren 44">
              <a:extLst>
                <a:ext uri="{FF2B5EF4-FFF2-40B4-BE49-F238E27FC236}">
                  <a16:creationId xmlns:a16="http://schemas.microsoft.com/office/drawing/2014/main" id="{8DAD7E01-117A-4036-A70D-B3DD446EAF3D}"/>
                </a:ext>
              </a:extLst>
            </p:cNvPr>
            <p:cNvGrpSpPr/>
            <p:nvPr/>
          </p:nvGrpSpPr>
          <p:grpSpPr>
            <a:xfrm>
              <a:off x="7104001" y="8074596"/>
              <a:ext cx="1617269" cy="1617271"/>
              <a:chOff x="957943" y="881743"/>
              <a:chExt cx="2520000" cy="2520000"/>
            </a:xfrm>
          </p:grpSpPr>
          <p:cxnSp>
            <p:nvCxnSpPr>
              <p:cNvPr id="58" name="Gerader Verbinder 57">
                <a:extLst>
                  <a:ext uri="{FF2B5EF4-FFF2-40B4-BE49-F238E27FC236}">
                    <a16:creationId xmlns:a16="http://schemas.microsoft.com/office/drawing/2014/main" id="{9FBF7093-AE67-402E-91DA-1EA01BAC72B0}"/>
                  </a:ext>
                </a:extLst>
              </p:cNvPr>
              <p:cNvCxnSpPr/>
              <p:nvPr/>
            </p:nvCxnSpPr>
            <p:spPr>
              <a:xfrm>
                <a:off x="957943" y="881743"/>
                <a:ext cx="0" cy="252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:a16="http://schemas.microsoft.com/office/drawing/2014/main" id="{4B5E18A0-7C40-4B3C-8323-E227277D9D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7943" y="3401743"/>
                <a:ext cx="252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CC04F449-42D2-4790-9D3B-F0EFC63965D2}"/>
                </a:ext>
              </a:extLst>
            </p:cNvPr>
            <p:cNvSpPr txBox="1"/>
            <p:nvPr/>
          </p:nvSpPr>
          <p:spPr>
            <a:xfrm rot="16200000">
              <a:off x="6396661" y="8603065"/>
              <a:ext cx="1002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p(in) at t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D2C993FA-0209-418E-A1D1-4682FB79CFBF}"/>
                </a:ext>
              </a:extLst>
            </p:cNvPr>
            <p:cNvSpPr txBox="1"/>
            <p:nvPr/>
          </p:nvSpPr>
          <p:spPr>
            <a:xfrm>
              <a:off x="7374749" y="9628367"/>
              <a:ext cx="11518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p(in) at t+1</a:t>
              </a: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D678E4A7-D265-464A-A12B-4E0CB3952813}"/>
                </a:ext>
              </a:extLst>
            </p:cNvPr>
            <p:cNvSpPr txBox="1"/>
            <p:nvPr/>
          </p:nvSpPr>
          <p:spPr>
            <a:xfrm>
              <a:off x="6971263" y="9602808"/>
              <a:ext cx="188626" cy="3357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0</a:t>
              </a: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89344E7D-4B44-4A45-9EA3-5C450B56CBEA}"/>
                </a:ext>
              </a:extLst>
            </p:cNvPr>
            <p:cNvSpPr txBox="1"/>
            <p:nvPr/>
          </p:nvSpPr>
          <p:spPr>
            <a:xfrm>
              <a:off x="8654877" y="9602808"/>
              <a:ext cx="194642" cy="3357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1</a:t>
              </a: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F34E3CC3-345B-42D5-A5CC-034CF445544A}"/>
                </a:ext>
              </a:extLst>
            </p:cNvPr>
            <p:cNvSpPr txBox="1"/>
            <p:nvPr/>
          </p:nvSpPr>
          <p:spPr>
            <a:xfrm>
              <a:off x="6821872" y="7900339"/>
              <a:ext cx="194642" cy="3357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1</a:t>
              </a:r>
            </a:p>
          </p:txBody>
        </p: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921AF832-6028-469B-8CFF-F41F2072EA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04001" y="8963296"/>
              <a:ext cx="1" cy="728572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F2B5CF1D-2BD9-46A2-AFC1-43778FB9B313}"/>
                </a:ext>
              </a:extLst>
            </p:cNvPr>
            <p:cNvCxnSpPr>
              <a:cxnSpLocks/>
            </p:cNvCxnSpPr>
            <p:nvPr/>
          </p:nvCxnSpPr>
          <p:spPr>
            <a:xfrm>
              <a:off x="7131238" y="9704250"/>
              <a:ext cx="710696" cy="0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r Verbinder 52">
              <a:extLst>
                <a:ext uri="{FF2B5EF4-FFF2-40B4-BE49-F238E27FC236}">
                  <a16:creationId xmlns:a16="http://schemas.microsoft.com/office/drawing/2014/main" id="{8BB9560D-C4A5-48F5-BAC8-75D4580F8E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08955" y="8087996"/>
              <a:ext cx="1" cy="728572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r Verbinder 53">
              <a:extLst>
                <a:ext uri="{FF2B5EF4-FFF2-40B4-BE49-F238E27FC236}">
                  <a16:creationId xmlns:a16="http://schemas.microsoft.com/office/drawing/2014/main" id="{C191F8A7-C072-4C9D-BE74-0569EDFEE4DE}"/>
                </a:ext>
              </a:extLst>
            </p:cNvPr>
            <p:cNvCxnSpPr>
              <a:cxnSpLocks/>
            </p:cNvCxnSpPr>
            <p:nvPr/>
          </p:nvCxnSpPr>
          <p:spPr>
            <a:xfrm>
              <a:off x="7967247" y="9704250"/>
              <a:ext cx="754024" cy="0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E8159F47-04BC-443F-A95E-9A7DF7A5D447}"/>
                </a:ext>
              </a:extLst>
            </p:cNvPr>
            <p:cNvCxnSpPr>
              <a:cxnSpLocks/>
            </p:cNvCxnSpPr>
            <p:nvPr/>
          </p:nvCxnSpPr>
          <p:spPr>
            <a:xfrm>
              <a:off x="7159889" y="8867339"/>
              <a:ext cx="1561382" cy="158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Gerader Verbinder 55">
              <a:extLst>
                <a:ext uri="{FF2B5EF4-FFF2-40B4-BE49-F238E27FC236}">
                  <a16:creationId xmlns:a16="http://schemas.microsoft.com/office/drawing/2014/main" id="{38DBD31B-BDBA-45F6-818B-B34746A6F1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2009" y="8085517"/>
              <a:ext cx="0" cy="158362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BDDAC658-C85C-48F3-9D2E-3D72AB6E2EAF}"/>
                </a:ext>
              </a:extLst>
            </p:cNvPr>
            <p:cNvSpPr txBox="1"/>
            <p:nvPr/>
          </p:nvSpPr>
          <p:spPr>
            <a:xfrm>
              <a:off x="7559312" y="7521368"/>
              <a:ext cx="7039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Old</a:t>
              </a:r>
            </a:p>
          </p:txBody>
        </p:sp>
      </p:grpSp>
      <p:sp>
        <p:nvSpPr>
          <p:cNvPr id="68" name="Textfeld 67">
            <a:extLst>
              <a:ext uri="{FF2B5EF4-FFF2-40B4-BE49-F238E27FC236}">
                <a16:creationId xmlns:a16="http://schemas.microsoft.com/office/drawing/2014/main" id="{43E7CDDB-6512-4339-8312-A8429895C76C}"/>
              </a:ext>
            </a:extLst>
          </p:cNvPr>
          <p:cNvSpPr txBox="1"/>
          <p:nvPr/>
        </p:nvSpPr>
        <p:spPr>
          <a:xfrm flipH="1">
            <a:off x="3365418" y="114645"/>
            <a:ext cx="1073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0  - 0.1 s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E4385FD3-06A3-43C5-B37A-E6D41219D743}"/>
              </a:ext>
            </a:extLst>
          </p:cNvPr>
          <p:cNvSpPr txBox="1"/>
          <p:nvPr/>
        </p:nvSpPr>
        <p:spPr>
          <a:xfrm flipH="1">
            <a:off x="5654903" y="114645"/>
            <a:ext cx="1349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0.2  - 0.3 s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E619847F-D19C-40CC-B6AD-B9F45BBB5FF3}"/>
              </a:ext>
            </a:extLst>
          </p:cNvPr>
          <p:cNvSpPr txBox="1"/>
          <p:nvPr/>
        </p:nvSpPr>
        <p:spPr>
          <a:xfrm rot="16200000" flipH="1">
            <a:off x="2028727" y="1068988"/>
            <a:ext cx="1073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Model 1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33A9468E-9E5F-4D22-955F-EACE87F3D7BE}"/>
              </a:ext>
            </a:extLst>
          </p:cNvPr>
          <p:cNvSpPr txBox="1"/>
          <p:nvPr/>
        </p:nvSpPr>
        <p:spPr>
          <a:xfrm rot="16200000" flipH="1">
            <a:off x="2028726" y="3054849"/>
            <a:ext cx="1073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Model 2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F54E54EE-3187-4B1E-A27F-637AE9FB79AB}"/>
              </a:ext>
            </a:extLst>
          </p:cNvPr>
          <p:cNvSpPr txBox="1"/>
          <p:nvPr/>
        </p:nvSpPr>
        <p:spPr>
          <a:xfrm rot="16200000" flipH="1">
            <a:off x="2028725" y="5040710"/>
            <a:ext cx="1073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Model 3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701B5E6-F7FF-4475-A1D2-4CD102A364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1" t="9165" r="69635" b="51829"/>
          <a:stretch/>
        </p:blipFill>
        <p:spPr>
          <a:xfrm>
            <a:off x="3078556" y="458400"/>
            <a:ext cx="1582904" cy="1803493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F0E37771-96F8-4A57-BF2E-9F02156F92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32" t="10924" r="29434" b="50070"/>
          <a:stretch/>
        </p:blipFill>
        <p:spPr>
          <a:xfrm>
            <a:off x="5378865" y="525201"/>
            <a:ext cx="1582904" cy="1803493"/>
          </a:xfrm>
          <a:prstGeom prst="rect">
            <a:avLst/>
          </a:prstGeom>
        </p:spPr>
      </p:pic>
      <p:pic>
        <p:nvPicPr>
          <p:cNvPr id="72" name="Grafik 71">
            <a:extLst>
              <a:ext uri="{FF2B5EF4-FFF2-40B4-BE49-F238E27FC236}">
                <a16:creationId xmlns:a16="http://schemas.microsoft.com/office/drawing/2014/main" id="{59F4E437-EE26-4E0D-9795-75E548F263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1" t="49316" r="69705" b="11678"/>
          <a:stretch/>
        </p:blipFill>
        <p:spPr>
          <a:xfrm>
            <a:off x="7679174" y="384816"/>
            <a:ext cx="1582904" cy="1803493"/>
          </a:xfrm>
          <a:prstGeom prst="rect">
            <a:avLst/>
          </a:prstGeom>
        </p:spPr>
      </p:pic>
      <p:sp>
        <p:nvSpPr>
          <p:cNvPr id="70" name="Textfeld 69">
            <a:extLst>
              <a:ext uri="{FF2B5EF4-FFF2-40B4-BE49-F238E27FC236}">
                <a16:creationId xmlns:a16="http://schemas.microsoft.com/office/drawing/2014/main" id="{2A476D24-16FC-451F-9160-F5A08B1B3D18}"/>
              </a:ext>
            </a:extLst>
          </p:cNvPr>
          <p:cNvSpPr txBox="1"/>
          <p:nvPr/>
        </p:nvSpPr>
        <p:spPr>
          <a:xfrm flipH="1">
            <a:off x="7941878" y="114645"/>
            <a:ext cx="145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0.4  - 0.5 s</a:t>
            </a:r>
          </a:p>
        </p:txBody>
      </p:sp>
      <p:pic>
        <p:nvPicPr>
          <p:cNvPr id="74" name="Grafik 73">
            <a:extLst>
              <a:ext uri="{FF2B5EF4-FFF2-40B4-BE49-F238E27FC236}">
                <a16:creationId xmlns:a16="http://schemas.microsoft.com/office/drawing/2014/main" id="{140BCA54-F4CB-41BD-B260-61BEA3F2F0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9" t="49999" r="29447" b="10995"/>
          <a:stretch/>
        </p:blipFill>
        <p:spPr>
          <a:xfrm>
            <a:off x="9740681" y="384816"/>
            <a:ext cx="1582904" cy="1803493"/>
          </a:xfrm>
          <a:prstGeom prst="rect">
            <a:avLst/>
          </a:prstGeom>
        </p:spPr>
      </p:pic>
      <p:sp>
        <p:nvSpPr>
          <p:cNvPr id="71" name="Textfeld 70">
            <a:extLst>
              <a:ext uri="{FF2B5EF4-FFF2-40B4-BE49-F238E27FC236}">
                <a16:creationId xmlns:a16="http://schemas.microsoft.com/office/drawing/2014/main" id="{9CA23367-3F72-4CBA-A272-5F5A7993D4BC}"/>
              </a:ext>
            </a:extLst>
          </p:cNvPr>
          <p:cNvSpPr txBox="1"/>
          <p:nvPr/>
        </p:nvSpPr>
        <p:spPr>
          <a:xfrm flipH="1">
            <a:off x="9863780" y="114645"/>
            <a:ext cx="1336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0.6  - 0.7 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D2E379-9807-4970-8260-E5C9469B6F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3" t="10704" r="70083" b="51829"/>
          <a:stretch/>
        </p:blipFill>
        <p:spPr>
          <a:xfrm>
            <a:off x="3097787" y="2608594"/>
            <a:ext cx="1563673" cy="1766882"/>
          </a:xfrm>
          <a:prstGeom prst="rect">
            <a:avLst/>
          </a:prstGeom>
        </p:spPr>
      </p:pic>
      <p:pic>
        <p:nvPicPr>
          <p:cNvPr id="76" name="Grafik 75">
            <a:extLst>
              <a:ext uri="{FF2B5EF4-FFF2-40B4-BE49-F238E27FC236}">
                <a16:creationId xmlns:a16="http://schemas.microsoft.com/office/drawing/2014/main" id="{7ED20F7D-70B6-4527-8556-9421A92A0B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37" t="10328" r="29709" b="52205"/>
          <a:stretch/>
        </p:blipFill>
        <p:spPr>
          <a:xfrm>
            <a:off x="5388045" y="2602231"/>
            <a:ext cx="1563673" cy="1766882"/>
          </a:xfrm>
          <a:prstGeom prst="rect">
            <a:avLst/>
          </a:prstGeom>
        </p:spPr>
      </p:pic>
      <p:pic>
        <p:nvPicPr>
          <p:cNvPr id="78" name="Grafik 77">
            <a:extLst>
              <a:ext uri="{FF2B5EF4-FFF2-40B4-BE49-F238E27FC236}">
                <a16:creationId xmlns:a16="http://schemas.microsoft.com/office/drawing/2014/main" id="{E40DFB1C-23C5-4392-AA66-356F4293F8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8" t="50638" r="69948" b="11895"/>
          <a:stretch/>
        </p:blipFill>
        <p:spPr>
          <a:xfrm>
            <a:off x="7688789" y="2558524"/>
            <a:ext cx="1563673" cy="1766882"/>
          </a:xfrm>
          <a:prstGeom prst="rect">
            <a:avLst/>
          </a:prstGeom>
        </p:spPr>
      </p:pic>
      <p:pic>
        <p:nvPicPr>
          <p:cNvPr id="80" name="Grafik 79">
            <a:extLst>
              <a:ext uri="{FF2B5EF4-FFF2-40B4-BE49-F238E27FC236}">
                <a16:creationId xmlns:a16="http://schemas.microsoft.com/office/drawing/2014/main" id="{E38D50BB-E279-40FC-93B2-E968C81264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37" t="51564" r="29809" b="10969"/>
          <a:stretch/>
        </p:blipFill>
        <p:spPr>
          <a:xfrm>
            <a:off x="9753186" y="2521043"/>
            <a:ext cx="1563673" cy="1766882"/>
          </a:xfrm>
          <a:prstGeom prst="rect">
            <a:avLst/>
          </a:prstGeom>
        </p:spPr>
      </p:pic>
      <p:pic>
        <p:nvPicPr>
          <p:cNvPr id="7" name="Grafik 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B55FB9F2-F0E8-40FA-A264-FD7AB77211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3" t="10873" r="69468" b="52108"/>
          <a:stretch/>
        </p:blipFill>
        <p:spPr>
          <a:xfrm>
            <a:off x="3104241" y="4685376"/>
            <a:ext cx="1595486" cy="1722040"/>
          </a:xfrm>
          <a:prstGeom prst="rect">
            <a:avLst/>
          </a:prstGeom>
        </p:spPr>
      </p:pic>
      <p:pic>
        <p:nvPicPr>
          <p:cNvPr id="82" name="Grafik 8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DD15A52-78A4-4A64-9696-2946C78449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02" t="11043" r="29629" b="51938"/>
          <a:stretch/>
        </p:blipFill>
        <p:spPr>
          <a:xfrm>
            <a:off x="5386328" y="4734975"/>
            <a:ext cx="1595486" cy="1722040"/>
          </a:xfrm>
          <a:prstGeom prst="rect">
            <a:avLst/>
          </a:prstGeom>
        </p:spPr>
      </p:pic>
      <p:pic>
        <p:nvPicPr>
          <p:cNvPr id="84" name="Grafik 8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23C55DB2-0021-4CFD-9470-4D5F5FA26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5" t="51678" r="69776" b="11303"/>
          <a:stretch/>
        </p:blipFill>
        <p:spPr>
          <a:xfrm>
            <a:off x="7672882" y="4734975"/>
            <a:ext cx="1595486" cy="1722040"/>
          </a:xfrm>
          <a:prstGeom prst="rect">
            <a:avLst/>
          </a:prstGeom>
        </p:spPr>
      </p:pic>
      <p:pic>
        <p:nvPicPr>
          <p:cNvPr id="86" name="Grafik 8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E32742B-ACD3-4C0E-B361-5479EE8602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3" t="51046" r="29438" b="11935"/>
          <a:stretch/>
        </p:blipFill>
        <p:spPr>
          <a:xfrm>
            <a:off x="9737279" y="4685376"/>
            <a:ext cx="1595486" cy="1722040"/>
          </a:xfrm>
          <a:prstGeom prst="rect">
            <a:avLst/>
          </a:prstGeom>
        </p:spPr>
      </p:pic>
      <p:sp>
        <p:nvSpPr>
          <p:cNvPr id="88" name="Textfeld 87">
            <a:extLst>
              <a:ext uri="{FF2B5EF4-FFF2-40B4-BE49-F238E27FC236}">
                <a16:creationId xmlns:a16="http://schemas.microsoft.com/office/drawing/2014/main" id="{C63D1D01-559B-42F7-9BBF-755DCCADEA5D}"/>
              </a:ext>
            </a:extLst>
          </p:cNvPr>
          <p:cNvSpPr txBox="1"/>
          <p:nvPr/>
        </p:nvSpPr>
        <p:spPr>
          <a:xfrm>
            <a:off x="5921565" y="6366679"/>
            <a:ext cx="1604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t+1</a:t>
            </a: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92A17A35-90ED-44D6-9ACD-945AB63CACB5}"/>
              </a:ext>
            </a:extLst>
          </p:cNvPr>
          <p:cNvSpPr txBox="1"/>
          <p:nvPr/>
        </p:nvSpPr>
        <p:spPr>
          <a:xfrm rot="16200000">
            <a:off x="2365312" y="3156437"/>
            <a:ext cx="1073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</a:t>
            </a:r>
          </a:p>
        </p:txBody>
      </p:sp>
      <p:pic>
        <p:nvPicPr>
          <p:cNvPr id="90" name="Grafik 89">
            <a:extLst>
              <a:ext uri="{FF2B5EF4-FFF2-40B4-BE49-F238E27FC236}">
                <a16:creationId xmlns:a16="http://schemas.microsoft.com/office/drawing/2014/main" id="{D57564EF-DC23-40CC-9AA3-9E35A0213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4615" y="2268577"/>
            <a:ext cx="588225" cy="226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7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60" grpId="0"/>
      <p:bldP spid="62" grpId="0"/>
      <p:bldP spid="64" grpId="0"/>
      <p:bldP spid="70" grpId="0"/>
      <p:bldP spid="71" grpId="0"/>
      <p:bldP spid="88" grpId="0"/>
      <p:bldP spid="8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FB2D04E-83A9-4718-BAEF-4F8C9D4F1D20}"/>
              </a:ext>
            </a:extLst>
          </p:cNvPr>
          <p:cNvSpPr txBox="1"/>
          <p:nvPr/>
        </p:nvSpPr>
        <p:spPr>
          <a:xfrm flipH="1">
            <a:off x="1678578" y="2767281"/>
            <a:ext cx="8834845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b="1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877328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17EE938-B8CB-4E81-BCBE-F99946C6B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177" y="474322"/>
            <a:ext cx="7247626" cy="6039689"/>
          </a:xfrm>
        </p:spPr>
      </p:pic>
    </p:spTree>
    <p:extLst>
      <p:ext uri="{BB962C8B-B14F-4D97-AF65-F5344CB8AC3E}">
        <p14:creationId xmlns:p14="http://schemas.microsoft.com/office/powerpoint/2010/main" val="2087019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9AC09F8-6658-43E1-8463-DDD7F4607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43"/>
          <a:stretch/>
        </p:blipFill>
        <p:spPr>
          <a:xfrm>
            <a:off x="890861" y="827314"/>
            <a:ext cx="8381350" cy="5704113"/>
          </a:xfrm>
        </p:spPr>
      </p:pic>
    </p:spTree>
    <p:extLst>
      <p:ext uri="{BB962C8B-B14F-4D97-AF65-F5344CB8AC3E}">
        <p14:creationId xmlns:p14="http://schemas.microsoft.com/office/powerpoint/2010/main" val="575111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29E20FA-C59A-4DA2-84E2-CB359BA91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537"/>
          <a:stretch/>
        </p:blipFill>
        <p:spPr>
          <a:xfrm>
            <a:off x="404782" y="343042"/>
            <a:ext cx="8856119" cy="2697870"/>
          </a:xfrm>
        </p:spPr>
      </p:pic>
    </p:spTree>
    <p:extLst>
      <p:ext uri="{BB962C8B-B14F-4D97-AF65-F5344CB8AC3E}">
        <p14:creationId xmlns:p14="http://schemas.microsoft.com/office/powerpoint/2010/main" val="1968546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B183508-821A-45E0-8A43-4E4053FBE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475"/>
          <a:stretch/>
        </p:blipFill>
        <p:spPr>
          <a:xfrm>
            <a:off x="119896" y="1817226"/>
            <a:ext cx="11882524" cy="3738622"/>
          </a:xfrm>
        </p:spPr>
      </p:pic>
    </p:spTree>
    <p:extLst>
      <p:ext uri="{BB962C8B-B14F-4D97-AF65-F5344CB8AC3E}">
        <p14:creationId xmlns:p14="http://schemas.microsoft.com/office/powerpoint/2010/main" val="3326131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ABAD9C-6814-44A8-B24E-F049070D3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1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C49A811-B1D7-4E0C-BBD8-7A4B2CE413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472" y="1825625"/>
            <a:ext cx="8081055" cy="4351338"/>
          </a:xfrm>
        </p:spPr>
      </p:pic>
    </p:spTree>
    <p:extLst>
      <p:ext uri="{BB962C8B-B14F-4D97-AF65-F5344CB8AC3E}">
        <p14:creationId xmlns:p14="http://schemas.microsoft.com/office/powerpoint/2010/main" val="1521906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6DEB5-4CAB-4764-AC51-534FDD25C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2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E1D5D84-1D23-4842-950B-5853FD9C0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472" y="1825625"/>
            <a:ext cx="8081055" cy="4351338"/>
          </a:xfrm>
        </p:spPr>
      </p:pic>
    </p:spTree>
    <p:extLst>
      <p:ext uri="{BB962C8B-B14F-4D97-AF65-F5344CB8AC3E}">
        <p14:creationId xmlns:p14="http://schemas.microsoft.com/office/powerpoint/2010/main" val="3513110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06FCAE-79E0-4467-9B66-2A2EA8BF6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3</a:t>
            </a:r>
          </a:p>
        </p:txBody>
      </p:sp>
      <p:pic>
        <p:nvPicPr>
          <p:cNvPr id="5" name="Inhaltsplatzhalter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F2DAEFE-AE5C-43B1-805D-5DAAD0FEE9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472" y="1825625"/>
            <a:ext cx="8081055" cy="4351338"/>
          </a:xfrm>
        </p:spPr>
      </p:pic>
    </p:spTree>
    <p:extLst>
      <p:ext uri="{BB962C8B-B14F-4D97-AF65-F5344CB8AC3E}">
        <p14:creationId xmlns:p14="http://schemas.microsoft.com/office/powerpoint/2010/main" val="1232127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427097-7445-4622-8893-99F3D75EC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020B93-5987-4451-B371-3119C6714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953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248CD7C3-B6AA-45CB-9651-6697F3659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"/>
          <a:stretch/>
        </p:blipFill>
        <p:spPr>
          <a:xfrm>
            <a:off x="1876926" y="155638"/>
            <a:ext cx="8481193" cy="64697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75A3759-DCD6-4EDD-AA13-77D03F594247}"/>
              </a:ext>
            </a:extLst>
          </p:cNvPr>
          <p:cNvSpPr txBox="1"/>
          <p:nvPr/>
        </p:nvSpPr>
        <p:spPr>
          <a:xfrm>
            <a:off x="74332" y="6365691"/>
            <a:ext cx="2209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Hunter et al. 2018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73E9364-575D-45A0-B26C-DF8A91358074}"/>
              </a:ext>
            </a:extLst>
          </p:cNvPr>
          <p:cNvSpPr/>
          <p:nvPr/>
        </p:nvSpPr>
        <p:spPr>
          <a:xfrm>
            <a:off x="3576434" y="52926"/>
            <a:ext cx="1709554" cy="6653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EB85EED-42CA-4132-A1C8-AC8DF0455985}"/>
              </a:ext>
            </a:extLst>
          </p:cNvPr>
          <p:cNvSpPr/>
          <p:nvPr/>
        </p:nvSpPr>
        <p:spPr>
          <a:xfrm>
            <a:off x="5277316" y="70586"/>
            <a:ext cx="1709554" cy="6653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C6AAEBA-291E-4EF2-BBA4-E0E9C3A73E4C}"/>
              </a:ext>
            </a:extLst>
          </p:cNvPr>
          <p:cNvSpPr/>
          <p:nvPr/>
        </p:nvSpPr>
        <p:spPr>
          <a:xfrm>
            <a:off x="6967207" y="143882"/>
            <a:ext cx="1709554" cy="6653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4DE80A3-2ECD-4012-80DD-C457A777796D}"/>
              </a:ext>
            </a:extLst>
          </p:cNvPr>
          <p:cNvSpPr/>
          <p:nvPr/>
        </p:nvSpPr>
        <p:spPr>
          <a:xfrm>
            <a:off x="8662663" y="64576"/>
            <a:ext cx="1709554" cy="6653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17C7A37D-EF77-483D-A37D-A0F07F8A23DB}"/>
              </a:ext>
            </a:extLst>
          </p:cNvPr>
          <p:cNvSpPr/>
          <p:nvPr/>
        </p:nvSpPr>
        <p:spPr>
          <a:xfrm>
            <a:off x="1703672" y="3098261"/>
            <a:ext cx="9827393" cy="3200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14FD0A9A-F591-4C5B-9FF9-CBA1F257ECA5}"/>
              </a:ext>
            </a:extLst>
          </p:cNvPr>
          <p:cNvSpPr/>
          <p:nvPr/>
        </p:nvSpPr>
        <p:spPr>
          <a:xfrm>
            <a:off x="1865697" y="6360700"/>
            <a:ext cx="9827393" cy="259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A370BD14-D76B-4C2F-89DB-9CB8E4F43F2E}"/>
              </a:ext>
            </a:extLst>
          </p:cNvPr>
          <p:cNvSpPr/>
          <p:nvPr/>
        </p:nvSpPr>
        <p:spPr>
          <a:xfrm>
            <a:off x="1564640" y="111753"/>
            <a:ext cx="2059069" cy="66537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83AD75F-0E3E-48FE-886A-B0DB779BB79E}"/>
              </a:ext>
            </a:extLst>
          </p:cNvPr>
          <p:cNvSpPr txBox="1"/>
          <p:nvPr/>
        </p:nvSpPr>
        <p:spPr>
          <a:xfrm flipH="1">
            <a:off x="3648997" y="2767281"/>
            <a:ext cx="4894006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b="1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The Goalkeeper</a:t>
            </a:r>
          </a:p>
        </p:txBody>
      </p:sp>
    </p:spTree>
    <p:extLst>
      <p:ext uri="{BB962C8B-B14F-4D97-AF65-F5344CB8AC3E}">
        <p14:creationId xmlns:p14="http://schemas.microsoft.com/office/powerpoint/2010/main" val="199439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fik 36">
            <a:extLst>
              <a:ext uri="{FF2B5EF4-FFF2-40B4-BE49-F238E27FC236}">
                <a16:creationId xmlns:a16="http://schemas.microsoft.com/office/drawing/2014/main" id="{58E29A29-C433-4AE1-96B3-3027B0918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DF2B782-7308-472F-B528-53A07EDCE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310" y="3058392"/>
            <a:ext cx="11601362" cy="2455825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8F25CC94-18AF-4507-B6E9-FD727D06CEB8}"/>
              </a:ext>
            </a:extLst>
          </p:cNvPr>
          <p:cNvCxnSpPr>
            <a:cxnSpLocks/>
          </p:cNvCxnSpPr>
          <p:nvPr/>
        </p:nvCxnSpPr>
        <p:spPr>
          <a:xfrm>
            <a:off x="411407" y="2465856"/>
            <a:ext cx="115704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983B2FC7-4785-47AE-A430-D26C5DEEC672}"/>
              </a:ext>
            </a:extLst>
          </p:cNvPr>
          <p:cNvSpPr txBox="1"/>
          <p:nvPr/>
        </p:nvSpPr>
        <p:spPr>
          <a:xfrm>
            <a:off x="3308612" y="1886063"/>
            <a:ext cx="639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5475EFC-3C65-4CBF-8A7F-B67C19F05FF2}"/>
              </a:ext>
            </a:extLst>
          </p:cNvPr>
          <p:cNvSpPr txBox="1"/>
          <p:nvPr/>
        </p:nvSpPr>
        <p:spPr>
          <a:xfrm>
            <a:off x="477181" y="1886063"/>
            <a:ext cx="1693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-750 to -500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292AEBC-1F34-4C1D-A4FF-D1DC6C6D7DAB}"/>
              </a:ext>
            </a:extLst>
          </p:cNvPr>
          <p:cNvSpPr txBox="1"/>
          <p:nvPr/>
        </p:nvSpPr>
        <p:spPr>
          <a:xfrm>
            <a:off x="10458602" y="1886063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1000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2DA10FB4-BDBF-4F59-9E12-A02B2D7E3114}"/>
              </a:ext>
            </a:extLst>
          </p:cNvPr>
          <p:cNvSpPr/>
          <p:nvPr/>
        </p:nvSpPr>
        <p:spPr>
          <a:xfrm>
            <a:off x="4012129" y="2082245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10D4FE94-28D1-46C7-95E0-4D26D1C1F97C}"/>
              </a:ext>
            </a:extLst>
          </p:cNvPr>
          <p:cNvSpPr/>
          <p:nvPr/>
        </p:nvSpPr>
        <p:spPr>
          <a:xfrm>
            <a:off x="5018771" y="2082245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45CA4ED-977C-4318-B1C6-21D74C6C1904}"/>
              </a:ext>
            </a:extLst>
          </p:cNvPr>
          <p:cNvSpPr/>
          <p:nvPr/>
        </p:nvSpPr>
        <p:spPr>
          <a:xfrm>
            <a:off x="6025413" y="2082245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90DB3C25-0587-4A2A-BE45-E652C9EE9C61}"/>
              </a:ext>
            </a:extLst>
          </p:cNvPr>
          <p:cNvSpPr/>
          <p:nvPr/>
        </p:nvSpPr>
        <p:spPr>
          <a:xfrm>
            <a:off x="7032055" y="2082245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3B5070B4-A0DC-4DDD-BDAE-3F4DDEF74711}"/>
              </a:ext>
            </a:extLst>
          </p:cNvPr>
          <p:cNvSpPr/>
          <p:nvPr/>
        </p:nvSpPr>
        <p:spPr>
          <a:xfrm>
            <a:off x="8038697" y="2082245"/>
            <a:ext cx="216000" cy="216000"/>
          </a:xfrm>
          <a:prstGeom prst="ellipse">
            <a:avLst/>
          </a:prstGeom>
          <a:solidFill>
            <a:srgbClr val="FFFFFF">
              <a:alpha val="50196"/>
            </a:srgbClr>
          </a:solidFill>
          <a:ln>
            <a:solidFill>
              <a:srgbClr val="000000">
                <a:alpha val="5019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2A55BDD9-5439-4C24-841E-DBA2F9AB3CB3}"/>
              </a:ext>
            </a:extLst>
          </p:cNvPr>
          <p:cNvSpPr/>
          <p:nvPr/>
        </p:nvSpPr>
        <p:spPr>
          <a:xfrm>
            <a:off x="9045339" y="2082245"/>
            <a:ext cx="216000" cy="216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510B50D-0546-47E2-897B-02484B731148}"/>
              </a:ext>
            </a:extLst>
          </p:cNvPr>
          <p:cNvSpPr/>
          <p:nvPr/>
        </p:nvSpPr>
        <p:spPr>
          <a:xfrm>
            <a:off x="10051980" y="2082245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60044FE-4A78-4D50-97DB-29EB3666338C}"/>
              </a:ext>
            </a:extLst>
          </p:cNvPr>
          <p:cNvSpPr txBox="1"/>
          <p:nvPr/>
        </p:nvSpPr>
        <p:spPr>
          <a:xfrm>
            <a:off x="7474671" y="1886063"/>
            <a:ext cx="1489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400 - 700 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72458DC-BE67-4A9A-B1A0-047C6957216A}"/>
              </a:ext>
            </a:extLst>
          </p:cNvPr>
          <p:cNvSpPr txBox="1"/>
          <p:nvPr/>
        </p:nvSpPr>
        <p:spPr>
          <a:xfrm>
            <a:off x="477181" y="2505058"/>
            <a:ext cx="1693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Fixation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3373BAF6-D130-4BD6-BD25-0BBF60B2E066}"/>
              </a:ext>
            </a:extLst>
          </p:cNvPr>
          <p:cNvSpPr txBox="1"/>
          <p:nvPr/>
        </p:nvSpPr>
        <p:spPr>
          <a:xfrm>
            <a:off x="3308612" y="2505058"/>
            <a:ext cx="956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Go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2134C62-1640-48AF-9EA6-049162B2366C}"/>
              </a:ext>
            </a:extLst>
          </p:cNvPr>
          <p:cNvSpPr txBox="1"/>
          <p:nvPr/>
        </p:nvSpPr>
        <p:spPr>
          <a:xfrm>
            <a:off x="7474670" y="2505058"/>
            <a:ext cx="2317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Movement started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D4C38A25-5F75-436C-8D56-0ECBC6FA994D}"/>
              </a:ext>
            </a:extLst>
          </p:cNvPr>
          <p:cNvSpPr txBox="1"/>
          <p:nvPr/>
        </p:nvSpPr>
        <p:spPr>
          <a:xfrm>
            <a:off x="10458602" y="2500812"/>
            <a:ext cx="1354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End Trial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7B374A1-0669-43B0-84F4-04DE39A63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9C39F4E-217F-49A0-A678-57A929AC38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17" name="Grafik 16" descr="Ein Bild, das Pfeil enthält.&#10;&#10;Automatisch generierte Beschreibung">
            <a:extLst>
              <a:ext uri="{FF2B5EF4-FFF2-40B4-BE49-F238E27FC236}">
                <a16:creationId xmlns:a16="http://schemas.microsoft.com/office/drawing/2014/main" id="{14E75B37-77C7-4C44-85C6-5D5FABD102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DCDD4A46-E01E-4582-A730-0D26EB84F0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480E375C-2B2D-4464-93C2-0BF618699D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21B50F9A-CF34-4D02-8BED-CBE67EA54D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4D3459AA-79E7-41B9-BCBE-67DEDF4215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11" y="4876144"/>
            <a:ext cx="2770494" cy="1757162"/>
          </a:xfrm>
          <a:prstGeom prst="rect">
            <a:avLst/>
          </a:prstGeom>
        </p:spPr>
      </p:pic>
      <p:sp>
        <p:nvSpPr>
          <p:cNvPr id="35" name="Ellipse 34">
            <a:extLst>
              <a:ext uri="{FF2B5EF4-FFF2-40B4-BE49-F238E27FC236}">
                <a16:creationId xmlns:a16="http://schemas.microsoft.com/office/drawing/2014/main" id="{B9E81084-B26D-4E5F-A420-8A5CEFFF4B6E}"/>
              </a:ext>
            </a:extLst>
          </p:cNvPr>
          <p:cNvSpPr/>
          <p:nvPr/>
        </p:nvSpPr>
        <p:spPr>
          <a:xfrm>
            <a:off x="2170274" y="5744995"/>
            <a:ext cx="742750" cy="21300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29EF722-4BB2-41D0-AF03-8A69755CDB3E}"/>
              </a:ext>
            </a:extLst>
          </p:cNvPr>
          <p:cNvSpPr txBox="1"/>
          <p:nvPr/>
        </p:nvSpPr>
        <p:spPr>
          <a:xfrm flipH="1">
            <a:off x="2170273" y="5912119"/>
            <a:ext cx="810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5"/>
                </a:solidFill>
              </a:rPr>
              <a:t>p(in)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BDA6CDA6-2949-4223-BA49-5FEBD33EF22C}"/>
              </a:ext>
            </a:extLst>
          </p:cNvPr>
          <p:cNvSpPr txBox="1"/>
          <p:nvPr/>
        </p:nvSpPr>
        <p:spPr>
          <a:xfrm>
            <a:off x="9419414" y="6442308"/>
            <a:ext cx="1022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time(s)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B3AAA278-4E0C-4A60-B19D-CB58F166444C}"/>
              </a:ext>
            </a:extLst>
          </p:cNvPr>
          <p:cNvSpPr txBox="1"/>
          <p:nvPr/>
        </p:nvSpPr>
        <p:spPr>
          <a:xfrm rot="16200000">
            <a:off x="7634626" y="5131224"/>
            <a:ext cx="91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E3E7B9B9-D9BB-44C6-9725-47B54D32BB39}"/>
              </a:ext>
            </a:extLst>
          </p:cNvPr>
          <p:cNvSpPr txBox="1"/>
          <p:nvPr/>
        </p:nvSpPr>
        <p:spPr>
          <a:xfrm rot="5400000">
            <a:off x="11079782" y="5236511"/>
            <a:ext cx="1107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t+1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C8557B61-6085-42B8-AF19-A99A4595A1CE}"/>
              </a:ext>
            </a:extLst>
          </p:cNvPr>
          <p:cNvSpPr txBox="1"/>
          <p:nvPr/>
        </p:nvSpPr>
        <p:spPr>
          <a:xfrm>
            <a:off x="144263" y="4284847"/>
            <a:ext cx="3409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Estimating the probability of a hit</a:t>
            </a:r>
          </a:p>
        </p:txBody>
      </p:sp>
      <p:pic>
        <p:nvPicPr>
          <p:cNvPr id="55" name="Grafik 54">
            <a:extLst>
              <a:ext uri="{FF2B5EF4-FFF2-40B4-BE49-F238E27FC236}">
                <a16:creationId xmlns:a16="http://schemas.microsoft.com/office/drawing/2014/main" id="{9B5D6B94-0999-4F25-A422-BFFE61BD7FE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19" t="174" r="3655" b="-174"/>
          <a:stretch/>
        </p:blipFill>
        <p:spPr>
          <a:xfrm>
            <a:off x="8366499" y="3971387"/>
            <a:ext cx="2592603" cy="2608892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189C8DB2-427D-4922-9118-F14C4A72810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47" t="10642" r="9860" b="9160"/>
          <a:stretch/>
        </p:blipFill>
        <p:spPr>
          <a:xfrm>
            <a:off x="10947626" y="4001203"/>
            <a:ext cx="387010" cy="2591019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46BB7987-A91E-4FB1-B648-4A8DC446CD1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788" y="1126497"/>
            <a:ext cx="6914424" cy="4605007"/>
          </a:xfrm>
          <a:prstGeom prst="rect">
            <a:avLst/>
          </a:prstGeom>
        </p:spPr>
      </p:pic>
      <p:pic>
        <p:nvPicPr>
          <p:cNvPr id="85" name="Grafik 84">
            <a:extLst>
              <a:ext uri="{FF2B5EF4-FFF2-40B4-BE49-F238E27FC236}">
                <a16:creationId xmlns:a16="http://schemas.microsoft.com/office/drawing/2014/main" id="{47DE0DA7-53AC-4070-88DF-A714224A442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41" y="4506777"/>
            <a:ext cx="2317915" cy="2317915"/>
          </a:xfrm>
          <a:prstGeom prst="rect">
            <a:avLst/>
          </a:prstGeom>
        </p:spPr>
      </p:pic>
      <p:pic>
        <p:nvPicPr>
          <p:cNvPr id="87" name="Grafik 86">
            <a:extLst>
              <a:ext uri="{FF2B5EF4-FFF2-40B4-BE49-F238E27FC236}">
                <a16:creationId xmlns:a16="http://schemas.microsoft.com/office/drawing/2014/main" id="{AD09ED4B-3B19-4C29-B5F2-51CE291010F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41" y="4506777"/>
            <a:ext cx="2317915" cy="2317915"/>
          </a:xfrm>
          <a:prstGeom prst="rect">
            <a:avLst/>
          </a:prstGeom>
        </p:spPr>
      </p:pic>
      <p:pic>
        <p:nvPicPr>
          <p:cNvPr id="89" name="Grafik 88">
            <a:extLst>
              <a:ext uri="{FF2B5EF4-FFF2-40B4-BE49-F238E27FC236}">
                <a16:creationId xmlns:a16="http://schemas.microsoft.com/office/drawing/2014/main" id="{5AB5C5C8-EEDD-4D71-A448-A2183C942A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41" y="4506777"/>
            <a:ext cx="2317915" cy="2317915"/>
          </a:xfrm>
          <a:prstGeom prst="rect">
            <a:avLst/>
          </a:prstGeom>
        </p:spPr>
      </p:pic>
      <p:pic>
        <p:nvPicPr>
          <p:cNvPr id="91" name="Grafik 90">
            <a:extLst>
              <a:ext uri="{FF2B5EF4-FFF2-40B4-BE49-F238E27FC236}">
                <a16:creationId xmlns:a16="http://schemas.microsoft.com/office/drawing/2014/main" id="{9BEC6A72-F361-4E3B-868F-805DE45DAB2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41" y="4506777"/>
            <a:ext cx="2317915" cy="2317915"/>
          </a:xfrm>
          <a:prstGeom prst="rect">
            <a:avLst/>
          </a:prstGeom>
        </p:spPr>
      </p:pic>
      <p:pic>
        <p:nvPicPr>
          <p:cNvPr id="93" name="Grafik 92">
            <a:extLst>
              <a:ext uri="{FF2B5EF4-FFF2-40B4-BE49-F238E27FC236}">
                <a16:creationId xmlns:a16="http://schemas.microsoft.com/office/drawing/2014/main" id="{E4F1712D-60C7-4EA9-B39C-356A8EB7E46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41" y="4506777"/>
            <a:ext cx="2317915" cy="2317915"/>
          </a:xfrm>
          <a:prstGeom prst="rect">
            <a:avLst/>
          </a:prstGeom>
        </p:spPr>
      </p:pic>
      <p:sp>
        <p:nvSpPr>
          <p:cNvPr id="51" name="Textfeld 50">
            <a:extLst>
              <a:ext uri="{FF2B5EF4-FFF2-40B4-BE49-F238E27FC236}">
                <a16:creationId xmlns:a16="http://schemas.microsoft.com/office/drawing/2014/main" id="{7E7C13EC-FB13-42EC-942B-3D711234D272}"/>
              </a:ext>
            </a:extLst>
          </p:cNvPr>
          <p:cNvSpPr txBox="1"/>
          <p:nvPr/>
        </p:nvSpPr>
        <p:spPr>
          <a:xfrm>
            <a:off x="4685617" y="4273272"/>
            <a:ext cx="224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during one trial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F5D1F20-6F77-4191-9ABA-1AA6B537BA45}"/>
              </a:ext>
            </a:extLst>
          </p:cNvPr>
          <p:cNvCxnSpPr>
            <a:cxnSpLocks/>
          </p:cNvCxnSpPr>
          <p:nvPr/>
        </p:nvCxnSpPr>
        <p:spPr>
          <a:xfrm>
            <a:off x="2360895" y="3494182"/>
            <a:ext cx="0" cy="50702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00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48148E-6 L -1.04167E-6 -0.2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7.40741E-7 L -3.125E-6 -0.2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44444E-6 L 3.95833E-6 -0.2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-3.75E-6 -0.2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2.29167E-6 -0.2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44444E-6 L -6.25E-7 -0.25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44444E-6 L -2.70833E-6 -0.2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5E-6 -0.25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44444E-6 L 2.91667E-6 -0.25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44444E-6 L 8.33333E-7 -0.25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-1.25E-6 -0.2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44444E-6 L -3.33333E-6 -0.25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44444E-6 L 1.45833E-6 -0.2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22222E-6 L -3.75E-6 -0.25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L 3.125E-6 -0.25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22222E-6 L -2.91667E-6 -0.25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-1.25E-6 -0.25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1" grpId="0" animBg="1"/>
      <p:bldP spid="23" grpId="0"/>
      <p:bldP spid="24" grpId="0"/>
      <p:bldP spid="25" grpId="0"/>
      <p:bldP spid="26" grpId="0"/>
      <p:bldP spid="27" grpId="0"/>
      <p:bldP spid="35" grpId="0" animBg="1"/>
      <p:bldP spid="36" grpId="0"/>
      <p:bldP spid="57" grpId="0"/>
      <p:bldP spid="58" grpId="0"/>
      <p:bldP spid="61" grpId="0"/>
      <p:bldP spid="50" grpId="0"/>
      <p:bldP spid="5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0CCBA13-AAC6-4483-904D-CD761B5B4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5" t="10232" r="7360" b="10387"/>
          <a:stretch/>
        </p:blipFill>
        <p:spPr>
          <a:xfrm>
            <a:off x="2411079" y="97921"/>
            <a:ext cx="7498465" cy="6653753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30F11FC-12FA-4BD0-9404-0CB179DE1163}"/>
              </a:ext>
            </a:extLst>
          </p:cNvPr>
          <p:cNvSpPr/>
          <p:nvPr/>
        </p:nvSpPr>
        <p:spPr>
          <a:xfrm>
            <a:off x="2411079" y="1754372"/>
            <a:ext cx="7498465" cy="16374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2FCF47C-C65F-4E4C-B7FD-1252F974DBD1}"/>
              </a:ext>
            </a:extLst>
          </p:cNvPr>
          <p:cNvSpPr/>
          <p:nvPr/>
        </p:nvSpPr>
        <p:spPr>
          <a:xfrm>
            <a:off x="2484475" y="3391786"/>
            <a:ext cx="7498465" cy="1656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8DE3228-2F60-4A88-91B3-CB0EABB5E194}"/>
              </a:ext>
            </a:extLst>
          </p:cNvPr>
          <p:cNvSpPr/>
          <p:nvPr/>
        </p:nvSpPr>
        <p:spPr>
          <a:xfrm>
            <a:off x="2282456" y="5052691"/>
            <a:ext cx="7498465" cy="1656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4E3A962A-D55A-42CA-B353-CDDA1CCCB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396" y="2122429"/>
            <a:ext cx="3745690" cy="2247413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2062ACB-D27D-457C-B66E-D9FAB69A9C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427"/>
          <a:stretch/>
        </p:blipFill>
        <p:spPr>
          <a:xfrm>
            <a:off x="4829729" y="2281167"/>
            <a:ext cx="6272225" cy="183600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91CDFC33-A318-4B1F-A24B-77A0369FA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2" y="4369843"/>
            <a:ext cx="4065939" cy="2439563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3E823EC-F27D-453D-8CF6-92E6122F322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6"/>
          <a:stretch/>
        </p:blipFill>
        <p:spPr>
          <a:xfrm>
            <a:off x="4829728" y="4545279"/>
            <a:ext cx="6272225" cy="1806286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C2AF9181-6812-462B-B4B9-AF7433B95B62}"/>
              </a:ext>
            </a:extLst>
          </p:cNvPr>
          <p:cNvSpPr txBox="1"/>
          <p:nvPr/>
        </p:nvSpPr>
        <p:spPr>
          <a:xfrm>
            <a:off x="7327886" y="3982533"/>
            <a:ext cx="1275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Reaction Time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51E0044-F072-4E49-89DE-83C7716F652E}"/>
              </a:ext>
            </a:extLst>
          </p:cNvPr>
          <p:cNvSpPr txBox="1"/>
          <p:nvPr/>
        </p:nvSpPr>
        <p:spPr>
          <a:xfrm>
            <a:off x="7327886" y="6284247"/>
            <a:ext cx="1380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Normalized p(in)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3AD0659-70C4-4B5E-B6F5-6FE050390EF7}"/>
              </a:ext>
            </a:extLst>
          </p:cNvPr>
          <p:cNvSpPr txBox="1"/>
          <p:nvPr/>
        </p:nvSpPr>
        <p:spPr>
          <a:xfrm>
            <a:off x="1916733" y="2890391"/>
            <a:ext cx="8358535" cy="1077218"/>
          </a:xfrm>
          <a:prstGeom prst="rect">
            <a:avLst/>
          </a:prstGeom>
          <a:solidFill>
            <a:srgbClr val="5B9BD5">
              <a:alpha val="89804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Longer reaction times are correlated with faster movements.</a:t>
            </a:r>
          </a:p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Highly informative targets in the beginning result in quicker responses.</a:t>
            </a:r>
          </a:p>
        </p:txBody>
      </p:sp>
    </p:spTree>
    <p:extLst>
      <p:ext uri="{BB962C8B-B14F-4D97-AF65-F5344CB8AC3E}">
        <p14:creationId xmlns:p14="http://schemas.microsoft.com/office/powerpoint/2010/main" val="173823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27" grpId="0"/>
      <p:bldP spid="28" grpId="0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>
            <a:extLst>
              <a:ext uri="{FF2B5EF4-FFF2-40B4-BE49-F238E27FC236}">
                <a16:creationId xmlns:a16="http://schemas.microsoft.com/office/drawing/2014/main" id="{EA95BF1F-FC02-41F7-A9B8-F8793D189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414" y="2621225"/>
            <a:ext cx="3653398" cy="304449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B28C088-6569-4E4A-BF8B-115962D55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67" y="1162525"/>
            <a:ext cx="2350013" cy="1490475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0BCA4590-7FFE-4CAB-9E76-1B3D303263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52" y="1162525"/>
            <a:ext cx="2350013" cy="1490475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212D9235-AC78-4330-9EB4-3FC8CE4DA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37" y="1162525"/>
            <a:ext cx="2350013" cy="149047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354C503-BBEF-42DB-B8CA-723C39F66E52}"/>
              </a:ext>
            </a:extLst>
          </p:cNvPr>
          <p:cNvSpPr txBox="1"/>
          <p:nvPr/>
        </p:nvSpPr>
        <p:spPr>
          <a:xfrm>
            <a:off x="1603180" y="792409"/>
            <a:ext cx="799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 (in)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AAD40C4-2EC8-4932-A123-BAE1594D3895}"/>
              </a:ext>
            </a:extLst>
          </p:cNvPr>
          <p:cNvSpPr txBox="1"/>
          <p:nvPr/>
        </p:nvSpPr>
        <p:spPr>
          <a:xfrm>
            <a:off x="4751940" y="793193"/>
            <a:ext cx="2688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target - attacker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6097E492-6859-4FF5-AC07-50AD302C24CC}"/>
              </a:ext>
            </a:extLst>
          </p:cNvPr>
          <p:cNvSpPr txBox="1"/>
          <p:nvPr/>
        </p:nvSpPr>
        <p:spPr>
          <a:xfrm>
            <a:off x="9511556" y="792409"/>
            <a:ext cx="118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Goal cover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7BE877-9C50-4142-B2BA-18B9AEEADC0F}"/>
              </a:ext>
            </a:extLst>
          </p:cNvPr>
          <p:cNvCxnSpPr/>
          <p:nvPr/>
        </p:nvCxnSpPr>
        <p:spPr>
          <a:xfrm>
            <a:off x="2460515" y="1969746"/>
            <a:ext cx="35006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>
            <a:extLst>
              <a:ext uri="{FF2B5EF4-FFF2-40B4-BE49-F238E27FC236}">
                <a16:creationId xmlns:a16="http://schemas.microsoft.com/office/drawing/2014/main" id="{66A4015E-7227-4D8A-A37C-699E7C119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6266" y="2621225"/>
            <a:ext cx="3653411" cy="3044510"/>
          </a:xfrm>
          <a:prstGeom prst="rect">
            <a:avLst/>
          </a:prstGeom>
        </p:spPr>
      </p:pic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B0FD465E-7AE6-4D78-A4D6-4F440351E627}"/>
              </a:ext>
            </a:extLst>
          </p:cNvPr>
          <p:cNvCxnSpPr>
            <a:cxnSpLocks/>
          </p:cNvCxnSpPr>
          <p:nvPr/>
        </p:nvCxnSpPr>
        <p:spPr>
          <a:xfrm>
            <a:off x="6468178" y="1777241"/>
            <a:ext cx="0" cy="19250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Grafik 41">
            <a:extLst>
              <a:ext uri="{FF2B5EF4-FFF2-40B4-BE49-F238E27FC236}">
                <a16:creationId xmlns:a16="http://schemas.microsoft.com/office/drawing/2014/main" id="{2A5BF951-549A-4A24-BDF6-D01DF6743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5758" y="2653000"/>
            <a:ext cx="3653398" cy="3044499"/>
          </a:xfrm>
          <a:prstGeom prst="rect">
            <a:avLst/>
          </a:prstGeom>
        </p:spPr>
      </p:pic>
      <p:cxnSp>
        <p:nvCxnSpPr>
          <p:cNvPr id="59" name="Gerader Verbinder 58">
            <a:extLst>
              <a:ext uri="{FF2B5EF4-FFF2-40B4-BE49-F238E27FC236}">
                <a16:creationId xmlns:a16="http://schemas.microsoft.com/office/drawing/2014/main" id="{C555CABA-9E45-4D1F-A15E-CE10A6869707}"/>
              </a:ext>
            </a:extLst>
          </p:cNvPr>
          <p:cNvCxnSpPr>
            <a:cxnSpLocks/>
          </p:cNvCxnSpPr>
          <p:nvPr/>
        </p:nvCxnSpPr>
        <p:spPr>
          <a:xfrm>
            <a:off x="10528445" y="1690614"/>
            <a:ext cx="0" cy="1716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E6ADD8E9-CC47-46F1-8D06-D76F03C3C2CC}"/>
              </a:ext>
            </a:extLst>
          </p:cNvPr>
          <p:cNvSpPr txBox="1"/>
          <p:nvPr/>
        </p:nvSpPr>
        <p:spPr>
          <a:xfrm>
            <a:off x="2671607" y="2890391"/>
            <a:ext cx="6848786" cy="1077218"/>
          </a:xfrm>
          <a:prstGeom prst="rect">
            <a:avLst/>
          </a:prstGeom>
          <a:solidFill>
            <a:srgbClr val="5B9BD5">
              <a:alpha val="89804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The probability of an “in” trial explains the response</a:t>
            </a:r>
          </a:p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So does the distance between the attacker and the targets. </a:t>
            </a:r>
          </a:p>
        </p:txBody>
      </p:sp>
    </p:spTree>
    <p:extLst>
      <p:ext uri="{BB962C8B-B14F-4D97-AF65-F5344CB8AC3E}">
        <p14:creationId xmlns:p14="http://schemas.microsoft.com/office/powerpoint/2010/main" val="115157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43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9808D40-993C-433B-AD80-CF37F2CBFFFA}"/>
              </a:ext>
            </a:extLst>
          </p:cNvPr>
          <p:cNvGrpSpPr/>
          <p:nvPr/>
        </p:nvGrpSpPr>
        <p:grpSpPr>
          <a:xfrm>
            <a:off x="345403" y="880806"/>
            <a:ext cx="3282817" cy="3867464"/>
            <a:chOff x="345403" y="880806"/>
            <a:chExt cx="3282817" cy="3867464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94A2DE6C-450A-44C3-AA14-2B1E62A51E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283" t="149" r="5149" b="-149"/>
            <a:stretch/>
          </p:blipFill>
          <p:spPr>
            <a:xfrm>
              <a:off x="345403" y="1281922"/>
              <a:ext cx="3282817" cy="3466348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75F84EB1-930E-4DC1-B6A5-FA2B9933EFB0}"/>
                </a:ext>
              </a:extLst>
            </p:cNvPr>
            <p:cNvSpPr txBox="1"/>
            <p:nvPr/>
          </p:nvSpPr>
          <p:spPr>
            <a:xfrm>
              <a:off x="1415110" y="880806"/>
              <a:ext cx="12170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All Trials</a:t>
              </a:r>
            </a:p>
          </p:txBody>
        </p:sp>
      </p:grpSp>
      <p:sp>
        <p:nvSpPr>
          <p:cNvPr id="14" name="Textfeld 13">
            <a:extLst>
              <a:ext uri="{FF2B5EF4-FFF2-40B4-BE49-F238E27FC236}">
                <a16:creationId xmlns:a16="http://schemas.microsoft.com/office/drawing/2014/main" id="{E2EA7D02-E422-4980-9AEB-A28B6525C442}"/>
              </a:ext>
            </a:extLst>
          </p:cNvPr>
          <p:cNvSpPr txBox="1"/>
          <p:nvPr/>
        </p:nvSpPr>
        <p:spPr>
          <a:xfrm>
            <a:off x="1148894" y="2313539"/>
            <a:ext cx="1122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‘In’ Trial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F9083A7-0771-4AE5-BCA4-54DDA852CC1C}"/>
              </a:ext>
            </a:extLst>
          </p:cNvPr>
          <p:cNvSpPr txBox="1"/>
          <p:nvPr/>
        </p:nvSpPr>
        <p:spPr>
          <a:xfrm>
            <a:off x="3215975" y="239232"/>
            <a:ext cx="1217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‘Go’ Response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15D0C7A-9B44-4B80-BD9B-3E16259935FC}"/>
              </a:ext>
            </a:extLst>
          </p:cNvPr>
          <p:cNvSpPr txBox="1"/>
          <p:nvPr/>
        </p:nvSpPr>
        <p:spPr>
          <a:xfrm>
            <a:off x="6172516" y="239232"/>
            <a:ext cx="1217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‘No - Go’ Response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249CC22F-2FD8-4731-A8DD-DF42D63C3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82899" y="1133569"/>
            <a:ext cx="2883163" cy="288316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53E952B3-AD73-454F-BC1B-9DE19C107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83367" y="3848070"/>
            <a:ext cx="2883163" cy="2883163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4C12F42E-DE20-47A5-8668-3295268ED2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9907" y="1133568"/>
            <a:ext cx="2883163" cy="288316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83343415-4B87-4A54-A90C-A1703666B4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9439" y="3848069"/>
            <a:ext cx="2883164" cy="288316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144657BD-6E40-414D-B19A-98FCDBDFD4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84713" y="1133567"/>
            <a:ext cx="2883163" cy="2883163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D1AFA55F-E763-410F-938A-697D581E75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84713" y="3848069"/>
            <a:ext cx="2883163" cy="288316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EC19DE61-BAEF-4D50-8417-B9918D42C649}"/>
              </a:ext>
            </a:extLst>
          </p:cNvPr>
          <p:cNvSpPr txBox="1"/>
          <p:nvPr/>
        </p:nvSpPr>
        <p:spPr>
          <a:xfrm>
            <a:off x="9617789" y="239232"/>
            <a:ext cx="1217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Correct &gt; Incorrect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5E250BEE-ABF9-4FCA-8127-5BE7BFEE5A5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47" t="10642" r="9860" b="9160"/>
          <a:stretch/>
        </p:blipFill>
        <p:spPr>
          <a:xfrm>
            <a:off x="8029332" y="1372800"/>
            <a:ext cx="387010" cy="2591019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8A22BA6E-431C-46E3-AB0B-0C4CA8F4F02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47" t="10642" r="9860" b="9160"/>
          <a:stretch/>
        </p:blipFill>
        <p:spPr>
          <a:xfrm>
            <a:off x="8029332" y="4073940"/>
            <a:ext cx="387010" cy="2591019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1DCCAB6B-1067-4847-844C-42FE7458B85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55" t="71611" r="26508"/>
          <a:stretch/>
        </p:blipFill>
        <p:spPr>
          <a:xfrm>
            <a:off x="11420768" y="1417505"/>
            <a:ext cx="755810" cy="2436865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6B2EE4AB-E98D-4CF2-BC2A-391C4EE5277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55" t="71611" r="26508"/>
          <a:stretch/>
        </p:blipFill>
        <p:spPr>
          <a:xfrm>
            <a:off x="11420768" y="4266766"/>
            <a:ext cx="755810" cy="2436865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A89AE81C-D03A-42F7-AAF6-7DF501E6C293}"/>
              </a:ext>
            </a:extLst>
          </p:cNvPr>
          <p:cNvSpPr txBox="1"/>
          <p:nvPr/>
        </p:nvSpPr>
        <p:spPr>
          <a:xfrm>
            <a:off x="1078944" y="5296191"/>
            <a:ext cx="1311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‘Out’ Trial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B7A6276-0F71-4458-8D56-A97D216123B1}"/>
              </a:ext>
            </a:extLst>
          </p:cNvPr>
          <p:cNvSpPr txBox="1"/>
          <p:nvPr/>
        </p:nvSpPr>
        <p:spPr>
          <a:xfrm>
            <a:off x="4979397" y="6403349"/>
            <a:ext cx="1311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time (s)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ACDC16E-9FBB-4F85-86E5-0348D8F0D322}"/>
              </a:ext>
            </a:extLst>
          </p:cNvPr>
          <p:cNvSpPr txBox="1"/>
          <p:nvPr/>
        </p:nvSpPr>
        <p:spPr>
          <a:xfrm rot="16200000">
            <a:off x="1671470" y="3586458"/>
            <a:ext cx="1311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B010D36-EF3E-44A2-9FBC-263B4382DF4C}"/>
              </a:ext>
            </a:extLst>
          </p:cNvPr>
          <p:cNvSpPr txBox="1"/>
          <p:nvPr/>
        </p:nvSpPr>
        <p:spPr>
          <a:xfrm>
            <a:off x="3093876" y="2890391"/>
            <a:ext cx="6004249" cy="1077218"/>
          </a:xfrm>
          <a:prstGeom prst="rect">
            <a:avLst/>
          </a:prstGeom>
          <a:solidFill>
            <a:srgbClr val="5B9BD5">
              <a:alpha val="89804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Information in the second time window triggered incorrect/correct responses</a:t>
            </a:r>
          </a:p>
        </p:txBody>
      </p:sp>
    </p:spTree>
    <p:extLst>
      <p:ext uri="{BB962C8B-B14F-4D97-AF65-F5344CB8AC3E}">
        <p14:creationId xmlns:p14="http://schemas.microsoft.com/office/powerpoint/2010/main" val="135276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3.33333E-6 L -0.08763 -0.259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-1296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33" grpId="0"/>
      <p:bldP spid="41" grpId="0"/>
      <p:bldP spid="15" grpId="0"/>
      <p:bldP spid="42" grpId="0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3760D8DC-F083-4F14-85ED-5FB0114903DF}"/>
              </a:ext>
            </a:extLst>
          </p:cNvPr>
          <p:cNvGrpSpPr/>
          <p:nvPr/>
        </p:nvGrpSpPr>
        <p:grpSpPr>
          <a:xfrm>
            <a:off x="304800" y="1790700"/>
            <a:ext cx="3192386" cy="3212351"/>
            <a:chOff x="304800" y="1832089"/>
            <a:chExt cx="3192386" cy="3193822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BB896444-C4AD-4E29-B023-D1F4B52B2918}"/>
                </a:ext>
              </a:extLst>
            </p:cNvPr>
            <p:cNvGrpSpPr/>
            <p:nvPr/>
          </p:nvGrpSpPr>
          <p:grpSpPr>
            <a:xfrm>
              <a:off x="304800" y="1832089"/>
              <a:ext cx="3192386" cy="3193822"/>
              <a:chOff x="790192" y="1956843"/>
              <a:chExt cx="3192386" cy="3193822"/>
            </a:xfrm>
          </p:grpSpPr>
          <p:grpSp>
            <p:nvGrpSpPr>
              <p:cNvPr id="12" name="Gruppieren 11">
                <a:extLst>
                  <a:ext uri="{FF2B5EF4-FFF2-40B4-BE49-F238E27FC236}">
                    <a16:creationId xmlns:a16="http://schemas.microsoft.com/office/drawing/2014/main" id="{CA644C08-6374-48D2-9A13-137EDCC22FE8}"/>
                  </a:ext>
                </a:extLst>
              </p:cNvPr>
              <p:cNvGrpSpPr/>
              <p:nvPr/>
            </p:nvGrpSpPr>
            <p:grpSpPr>
              <a:xfrm>
                <a:off x="1262743" y="2169000"/>
                <a:ext cx="2520000" cy="2520000"/>
                <a:chOff x="957943" y="881743"/>
                <a:chExt cx="2520000" cy="2520000"/>
              </a:xfrm>
            </p:grpSpPr>
            <p:cxnSp>
              <p:nvCxnSpPr>
                <p:cNvPr id="9" name="Gerader Verbinder 8">
                  <a:extLst>
                    <a:ext uri="{FF2B5EF4-FFF2-40B4-BE49-F238E27FC236}">
                      <a16:creationId xmlns:a16="http://schemas.microsoft.com/office/drawing/2014/main" id="{94F6969B-EA5A-436E-B62D-C64FFE0A29F7}"/>
                    </a:ext>
                  </a:extLst>
                </p:cNvPr>
                <p:cNvCxnSpPr/>
                <p:nvPr/>
              </p:nvCxnSpPr>
              <p:spPr>
                <a:xfrm>
                  <a:off x="957943" y="881743"/>
                  <a:ext cx="0" cy="25200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Gerader Verbinder 9">
                  <a:extLst>
                    <a:ext uri="{FF2B5EF4-FFF2-40B4-BE49-F238E27FC236}">
                      <a16:creationId xmlns:a16="http://schemas.microsoft.com/office/drawing/2014/main" id="{CD90C7BD-F9A0-4E60-B3F5-C1CBFF65DB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57943" y="3401743"/>
                  <a:ext cx="2520000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4D18ABB0-7892-48A3-B664-0C72235406F0}"/>
                  </a:ext>
                </a:extLst>
              </p:cNvPr>
              <p:cNvSpPr txBox="1"/>
              <p:nvPr/>
            </p:nvSpPr>
            <p:spPr>
              <a:xfrm rot="16200000">
                <a:off x="580038" y="3198167"/>
                <a:ext cx="88197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>
                    <a:latin typeface="Angsana New" panose="02020603050405020304" pitchFamily="18" charset="-34"/>
                    <a:cs typeface="Angsana New" panose="02020603050405020304" pitchFamily="18" charset="-34"/>
                  </a:rPr>
                  <a:t>p(in) at t</a:t>
                </a:r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6252F69C-C1C7-46B0-8C83-5ECC8374F608}"/>
                  </a:ext>
                </a:extLst>
              </p:cNvPr>
              <p:cNvSpPr txBox="1"/>
              <p:nvPr/>
            </p:nvSpPr>
            <p:spPr>
              <a:xfrm>
                <a:off x="1974356" y="4689000"/>
                <a:ext cx="10967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>
                    <a:latin typeface="Angsana New" panose="02020603050405020304" pitchFamily="18" charset="-34"/>
                    <a:cs typeface="Angsana New" panose="02020603050405020304" pitchFamily="18" charset="-34"/>
                  </a:rPr>
                  <a:t>p(in) at t+1</a:t>
                </a:r>
              </a:p>
            </p:txBody>
          </p:sp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CD3E33B6-94E2-4C7A-8616-4868088BB787}"/>
                  </a:ext>
                </a:extLst>
              </p:cNvPr>
              <p:cNvSpPr txBox="1"/>
              <p:nvPr/>
            </p:nvSpPr>
            <p:spPr>
              <a:xfrm>
                <a:off x="1055913" y="4550230"/>
                <a:ext cx="29391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800" dirty="0">
                    <a:latin typeface="Angsana New" panose="02020603050405020304" pitchFamily="18" charset="-34"/>
                    <a:cs typeface="Angsana New" panose="02020603050405020304" pitchFamily="18" charset="-34"/>
                  </a:rPr>
                  <a:t>0</a:t>
                </a:r>
              </a:p>
            </p:txBody>
          </p:sp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A75F116C-DCEE-40C1-ADBC-A8F9F5AFA7EA}"/>
                  </a:ext>
                </a:extLst>
              </p:cNvPr>
              <p:cNvSpPr txBox="1"/>
              <p:nvPr/>
            </p:nvSpPr>
            <p:spPr>
              <a:xfrm>
                <a:off x="3679290" y="4550230"/>
                <a:ext cx="3032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800" dirty="0">
                    <a:latin typeface="Angsana New" panose="02020603050405020304" pitchFamily="18" charset="-34"/>
                    <a:cs typeface="Angsana New" panose="02020603050405020304" pitchFamily="18" charset="-34"/>
                  </a:rPr>
                  <a:t>1</a:t>
                </a:r>
              </a:p>
            </p:txBody>
          </p:sp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F054D3F8-7C90-4604-8EB7-9A05B9471F86}"/>
                  </a:ext>
                </a:extLst>
              </p:cNvPr>
              <p:cNvSpPr txBox="1"/>
              <p:nvPr/>
            </p:nvSpPr>
            <p:spPr>
              <a:xfrm>
                <a:off x="1021024" y="1956843"/>
                <a:ext cx="3032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800" dirty="0">
                    <a:latin typeface="Angsana New" panose="02020603050405020304" pitchFamily="18" charset="-34"/>
                    <a:cs typeface="Angsana New" panose="02020603050405020304" pitchFamily="18" charset="-34"/>
                  </a:rPr>
                  <a:t>1</a:t>
                </a:r>
              </a:p>
            </p:txBody>
          </p:sp>
        </p:grp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39CA8751-3893-4150-8761-CE635C8178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7350" y="3429000"/>
              <a:ext cx="1" cy="1135246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FA4E87E6-3E56-4704-ABD5-08F93B043523}"/>
                </a:ext>
              </a:extLst>
            </p:cNvPr>
            <p:cNvCxnSpPr>
              <a:cxnSpLocks/>
            </p:cNvCxnSpPr>
            <p:nvPr/>
          </p:nvCxnSpPr>
          <p:spPr>
            <a:xfrm>
              <a:off x="819791" y="4583541"/>
              <a:ext cx="1107394" cy="0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1179FF42-DA28-4A18-9808-D58314668B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5069" y="2065126"/>
              <a:ext cx="1" cy="1135246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98943F48-040B-4912-AEA7-4AF9476AE110}"/>
                </a:ext>
              </a:extLst>
            </p:cNvPr>
            <p:cNvCxnSpPr>
              <a:cxnSpLocks/>
            </p:cNvCxnSpPr>
            <p:nvPr/>
          </p:nvCxnSpPr>
          <p:spPr>
            <a:xfrm>
              <a:off x="2122445" y="4583541"/>
              <a:ext cx="1174906" cy="0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DF3BA70B-2281-4ED8-9095-04E565A3772D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>
              <a:off x="766465" y="3304245"/>
              <a:ext cx="253088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462B7D22-3160-478B-BFCC-3116B072BA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36374" y="2061263"/>
              <a:ext cx="0" cy="246757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41D98222-F2D0-4A25-808D-A9F41E0003B3}"/>
                </a:ext>
              </a:extLst>
            </p:cNvPr>
            <p:cNvSpPr txBox="1"/>
            <p:nvPr/>
          </p:nvSpPr>
          <p:spPr>
            <a:xfrm>
              <a:off x="813108" y="3733251"/>
              <a:ext cx="1351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Out -&gt; Out</a:t>
              </a:r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3F1A954A-0AB8-4E48-BF06-C7A06E0F4C36}"/>
                </a:ext>
              </a:extLst>
            </p:cNvPr>
            <p:cNvSpPr txBox="1"/>
            <p:nvPr/>
          </p:nvSpPr>
          <p:spPr>
            <a:xfrm>
              <a:off x="2255150" y="2473249"/>
              <a:ext cx="855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In -&gt; In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A9F7F6ED-EEF3-4A1E-96AF-8B41C130C9B7}"/>
                </a:ext>
              </a:extLst>
            </p:cNvPr>
            <p:cNvSpPr txBox="1"/>
            <p:nvPr/>
          </p:nvSpPr>
          <p:spPr>
            <a:xfrm>
              <a:off x="961946" y="2493409"/>
              <a:ext cx="1351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In -&gt; Out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D0316A84-03F1-49E0-B9E6-0CC961172B9F}"/>
                </a:ext>
              </a:extLst>
            </p:cNvPr>
            <p:cNvSpPr txBox="1"/>
            <p:nvPr/>
          </p:nvSpPr>
          <p:spPr>
            <a:xfrm>
              <a:off x="2117877" y="3737393"/>
              <a:ext cx="1351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Out -&gt; In</a:t>
              </a:r>
            </a:p>
          </p:txBody>
        </p:sp>
      </p:grp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432655A4-9E16-4077-95C5-28A3A06B3B73}"/>
              </a:ext>
            </a:extLst>
          </p:cNvPr>
          <p:cNvGrpSpPr/>
          <p:nvPr/>
        </p:nvGrpSpPr>
        <p:grpSpPr>
          <a:xfrm>
            <a:off x="4497517" y="1435481"/>
            <a:ext cx="3503010" cy="3567570"/>
            <a:chOff x="4268917" y="1435481"/>
            <a:chExt cx="3503010" cy="3567570"/>
          </a:xfrm>
        </p:grpSpPr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119FF0CB-E23F-4464-BCC4-B1B99BFC6DD4}"/>
                </a:ext>
              </a:extLst>
            </p:cNvPr>
            <p:cNvSpPr/>
            <p:nvPr/>
          </p:nvSpPr>
          <p:spPr>
            <a:xfrm>
              <a:off x="4888413" y="2038403"/>
              <a:ext cx="1132009" cy="2467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6E1DC495-AABB-484C-A965-57211E43EE86}"/>
                </a:ext>
              </a:extLst>
            </p:cNvPr>
            <p:cNvSpPr/>
            <p:nvPr/>
          </p:nvSpPr>
          <p:spPr>
            <a:xfrm>
              <a:off x="6132804" y="2021386"/>
              <a:ext cx="1132009" cy="246757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1" name="Gruppieren 40">
              <a:extLst>
                <a:ext uri="{FF2B5EF4-FFF2-40B4-BE49-F238E27FC236}">
                  <a16:creationId xmlns:a16="http://schemas.microsoft.com/office/drawing/2014/main" id="{37778B5C-5BF1-486B-B2B3-C1A69873B848}"/>
                </a:ext>
              </a:extLst>
            </p:cNvPr>
            <p:cNvGrpSpPr/>
            <p:nvPr/>
          </p:nvGrpSpPr>
          <p:grpSpPr>
            <a:xfrm>
              <a:off x="4328779" y="1809229"/>
              <a:ext cx="3192386" cy="3193822"/>
              <a:chOff x="304800" y="1832089"/>
              <a:chExt cx="3192386" cy="3193822"/>
            </a:xfrm>
          </p:grpSpPr>
          <p:grpSp>
            <p:nvGrpSpPr>
              <p:cNvPr id="42" name="Gruppieren 41">
                <a:extLst>
                  <a:ext uri="{FF2B5EF4-FFF2-40B4-BE49-F238E27FC236}">
                    <a16:creationId xmlns:a16="http://schemas.microsoft.com/office/drawing/2014/main" id="{2399A442-6715-43A2-939A-A41D7E55B5D6}"/>
                  </a:ext>
                </a:extLst>
              </p:cNvPr>
              <p:cNvGrpSpPr/>
              <p:nvPr/>
            </p:nvGrpSpPr>
            <p:grpSpPr>
              <a:xfrm>
                <a:off x="304800" y="1832089"/>
                <a:ext cx="3192386" cy="3193822"/>
                <a:chOff x="790192" y="1956843"/>
                <a:chExt cx="3192386" cy="3193822"/>
              </a:xfrm>
            </p:grpSpPr>
            <p:grpSp>
              <p:nvGrpSpPr>
                <p:cNvPr id="53" name="Gruppieren 52">
                  <a:extLst>
                    <a:ext uri="{FF2B5EF4-FFF2-40B4-BE49-F238E27FC236}">
                      <a16:creationId xmlns:a16="http://schemas.microsoft.com/office/drawing/2014/main" id="{FD95085E-BDCE-409E-80B2-C91E40F2A681}"/>
                    </a:ext>
                  </a:extLst>
                </p:cNvPr>
                <p:cNvGrpSpPr/>
                <p:nvPr/>
              </p:nvGrpSpPr>
              <p:grpSpPr>
                <a:xfrm>
                  <a:off x="1262743" y="2169000"/>
                  <a:ext cx="2520000" cy="2520000"/>
                  <a:chOff x="957943" y="881743"/>
                  <a:chExt cx="2520000" cy="2520000"/>
                </a:xfrm>
              </p:grpSpPr>
              <p:cxnSp>
                <p:nvCxnSpPr>
                  <p:cNvPr id="59" name="Gerader Verbinder 58">
                    <a:extLst>
                      <a:ext uri="{FF2B5EF4-FFF2-40B4-BE49-F238E27FC236}">
                        <a16:creationId xmlns:a16="http://schemas.microsoft.com/office/drawing/2014/main" id="{51711B16-B6F9-42B5-840F-CC4DBE071CFF}"/>
                      </a:ext>
                    </a:extLst>
                  </p:cNvPr>
                  <p:cNvCxnSpPr/>
                  <p:nvPr/>
                </p:nvCxnSpPr>
                <p:spPr>
                  <a:xfrm>
                    <a:off x="957943" y="881743"/>
                    <a:ext cx="0" cy="2520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Gerader Verbinder 59">
                    <a:extLst>
                      <a:ext uri="{FF2B5EF4-FFF2-40B4-BE49-F238E27FC236}">
                        <a16:creationId xmlns:a16="http://schemas.microsoft.com/office/drawing/2014/main" id="{06731CEE-F459-4710-9735-9EA3F39638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957943" y="3401743"/>
                    <a:ext cx="25200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Textfeld 53">
                  <a:extLst>
                    <a:ext uri="{FF2B5EF4-FFF2-40B4-BE49-F238E27FC236}">
                      <a16:creationId xmlns:a16="http://schemas.microsoft.com/office/drawing/2014/main" id="{48B4A576-0D3D-4E4C-8AB4-FB798365B88D}"/>
                    </a:ext>
                  </a:extLst>
                </p:cNvPr>
                <p:cNvSpPr txBox="1"/>
                <p:nvPr/>
              </p:nvSpPr>
              <p:spPr>
                <a:xfrm rot="16200000">
                  <a:off x="580038" y="3198167"/>
                  <a:ext cx="88197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</a:t>
                  </a:r>
                </a:p>
              </p:txBody>
            </p:sp>
            <p:sp>
              <p:nvSpPr>
                <p:cNvPr id="55" name="Textfeld 54">
                  <a:extLst>
                    <a:ext uri="{FF2B5EF4-FFF2-40B4-BE49-F238E27FC236}">
                      <a16:creationId xmlns:a16="http://schemas.microsoft.com/office/drawing/2014/main" id="{2DA8E616-D49A-4E34-B8CE-5554309066AA}"/>
                    </a:ext>
                  </a:extLst>
                </p:cNvPr>
                <p:cNvSpPr txBox="1"/>
                <p:nvPr/>
              </p:nvSpPr>
              <p:spPr>
                <a:xfrm>
                  <a:off x="1974356" y="4689000"/>
                  <a:ext cx="1096775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t+1</a:t>
                  </a:r>
                </a:p>
              </p:txBody>
            </p:sp>
            <p:sp>
              <p:nvSpPr>
                <p:cNvPr id="56" name="Textfeld 55">
                  <a:extLst>
                    <a:ext uri="{FF2B5EF4-FFF2-40B4-BE49-F238E27FC236}">
                      <a16:creationId xmlns:a16="http://schemas.microsoft.com/office/drawing/2014/main" id="{EB658180-F732-46CA-90B5-A994D1EC7A10}"/>
                    </a:ext>
                  </a:extLst>
                </p:cNvPr>
                <p:cNvSpPr txBox="1"/>
                <p:nvPr/>
              </p:nvSpPr>
              <p:spPr>
                <a:xfrm>
                  <a:off x="1055913" y="4550230"/>
                  <a:ext cx="29391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0</a:t>
                  </a:r>
                </a:p>
              </p:txBody>
            </p:sp>
            <p:sp>
              <p:nvSpPr>
                <p:cNvPr id="57" name="Textfeld 56">
                  <a:extLst>
                    <a:ext uri="{FF2B5EF4-FFF2-40B4-BE49-F238E27FC236}">
                      <a16:creationId xmlns:a16="http://schemas.microsoft.com/office/drawing/2014/main" id="{2AAE635F-8ACA-4D83-80D5-1210785DF8DA}"/>
                    </a:ext>
                  </a:extLst>
                </p:cNvPr>
                <p:cNvSpPr txBox="1"/>
                <p:nvPr/>
              </p:nvSpPr>
              <p:spPr>
                <a:xfrm>
                  <a:off x="3679290" y="4550230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  <p:sp>
              <p:nvSpPr>
                <p:cNvPr id="58" name="Textfeld 57">
                  <a:extLst>
                    <a:ext uri="{FF2B5EF4-FFF2-40B4-BE49-F238E27FC236}">
                      <a16:creationId xmlns:a16="http://schemas.microsoft.com/office/drawing/2014/main" id="{F5CBC121-0C5A-4921-873F-E97EE9F5E7D8}"/>
                    </a:ext>
                  </a:extLst>
                </p:cNvPr>
                <p:cNvSpPr txBox="1"/>
                <p:nvPr/>
              </p:nvSpPr>
              <p:spPr>
                <a:xfrm>
                  <a:off x="1021024" y="1956843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</p:grp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id="{787C21E3-FE98-4DED-9802-6D61CF9805B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77350" y="3429000"/>
                <a:ext cx="1" cy="1135246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FBADC4BD-0873-4FC2-BEA0-A74AF0149C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791" y="4583541"/>
                <a:ext cx="1107394" cy="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D24D641F-182E-41F1-ADED-31397EACD6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5069" y="2065126"/>
                <a:ext cx="1" cy="1135246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id="{F06D9F67-34EA-4A3F-A655-088B2C808D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2445" y="4583541"/>
                <a:ext cx="1174906" cy="0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:a16="http://schemas.microsoft.com/office/drawing/2014/main" id="{D884122F-E8D1-4485-8082-7430DBB7D3E2}"/>
                  </a:ext>
                </a:extLst>
              </p:cNvPr>
              <p:cNvCxnSpPr>
                <a:cxnSpLocks/>
                <a:stCxn id="54" idx="2"/>
              </p:cNvCxnSpPr>
              <p:nvPr/>
            </p:nvCxnSpPr>
            <p:spPr>
              <a:xfrm>
                <a:off x="766465" y="3304245"/>
                <a:ext cx="253088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id="{34A7FAA7-11FB-4038-BE73-34A9AF2CDD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36374" y="2061263"/>
                <a:ext cx="0" cy="246757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9" name="Textfeld 48">
                <a:extLst>
                  <a:ext uri="{FF2B5EF4-FFF2-40B4-BE49-F238E27FC236}">
                    <a16:creationId xmlns:a16="http://schemas.microsoft.com/office/drawing/2014/main" id="{4491211C-0F53-4861-BBC7-7CF4FAE7451C}"/>
                  </a:ext>
                </a:extLst>
              </p:cNvPr>
              <p:cNvSpPr txBox="1"/>
              <p:nvPr/>
            </p:nvSpPr>
            <p:spPr>
              <a:xfrm>
                <a:off x="813108" y="3733251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Out -&gt; Out</a:t>
                </a:r>
              </a:p>
            </p:txBody>
          </p:sp>
          <p:sp>
            <p:nvSpPr>
              <p:cNvPr id="50" name="Textfeld 49">
                <a:extLst>
                  <a:ext uri="{FF2B5EF4-FFF2-40B4-BE49-F238E27FC236}">
                    <a16:creationId xmlns:a16="http://schemas.microsoft.com/office/drawing/2014/main" id="{80B79BA5-06FE-4CF8-9427-55651C40DAC6}"/>
                  </a:ext>
                </a:extLst>
              </p:cNvPr>
              <p:cNvSpPr txBox="1"/>
              <p:nvPr/>
            </p:nvSpPr>
            <p:spPr>
              <a:xfrm>
                <a:off x="2255150" y="2473249"/>
                <a:ext cx="8556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In -&gt; In</a:t>
                </a:r>
              </a:p>
            </p:txBody>
          </p:sp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58C1F00C-6AFB-4313-8D58-95A072B9A7BE}"/>
                  </a:ext>
                </a:extLst>
              </p:cNvPr>
              <p:cNvSpPr txBox="1"/>
              <p:nvPr/>
            </p:nvSpPr>
            <p:spPr>
              <a:xfrm>
                <a:off x="961946" y="2493409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In -&gt; Out</a:t>
                </a:r>
              </a:p>
            </p:txBody>
          </p:sp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37FFA9DE-CD52-4F38-8A43-E337DC9F2567}"/>
                  </a:ext>
                </a:extLst>
              </p:cNvPr>
              <p:cNvSpPr txBox="1"/>
              <p:nvPr/>
            </p:nvSpPr>
            <p:spPr>
              <a:xfrm>
                <a:off x="2117877" y="3737393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Out -&gt; In</a:t>
                </a:r>
              </a:p>
            </p:txBody>
          </p:sp>
        </p:grp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DDAA58EE-0080-46B5-8C4F-C7BAF8025A23}"/>
                </a:ext>
              </a:extLst>
            </p:cNvPr>
            <p:cNvSpPr txBox="1"/>
            <p:nvPr/>
          </p:nvSpPr>
          <p:spPr>
            <a:xfrm>
              <a:off x="4268917" y="1435481"/>
              <a:ext cx="35030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Decision based on new information</a:t>
              </a:r>
            </a:p>
          </p:txBody>
        </p:sp>
      </p:grpSp>
      <p:grpSp>
        <p:nvGrpSpPr>
          <p:cNvPr id="89" name="Gruppieren 88">
            <a:extLst>
              <a:ext uri="{FF2B5EF4-FFF2-40B4-BE49-F238E27FC236}">
                <a16:creationId xmlns:a16="http://schemas.microsoft.com/office/drawing/2014/main" id="{53FDC6CF-4A6B-4E21-BE95-3378C8ACC4E1}"/>
              </a:ext>
            </a:extLst>
          </p:cNvPr>
          <p:cNvGrpSpPr/>
          <p:nvPr/>
        </p:nvGrpSpPr>
        <p:grpSpPr>
          <a:xfrm>
            <a:off x="8581359" y="1435222"/>
            <a:ext cx="3435902" cy="3567829"/>
            <a:chOff x="8352759" y="1435222"/>
            <a:chExt cx="3435902" cy="3567829"/>
          </a:xfrm>
        </p:grpSpPr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3BC8D629-39C3-43B9-9731-BDA06FCC2A6B}"/>
                </a:ext>
              </a:extLst>
            </p:cNvPr>
            <p:cNvSpPr/>
            <p:nvPr/>
          </p:nvSpPr>
          <p:spPr>
            <a:xfrm rot="5400000">
              <a:off x="9586360" y="2661270"/>
              <a:ext cx="1132009" cy="24675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05EF7049-E414-4C5B-BD2F-46E208F269BE}"/>
                </a:ext>
              </a:extLst>
            </p:cNvPr>
            <p:cNvSpPr/>
            <p:nvPr/>
          </p:nvSpPr>
          <p:spPr>
            <a:xfrm rot="16200000">
              <a:off x="9574431" y="1421428"/>
              <a:ext cx="1132009" cy="246757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F444B05C-FBC6-46E9-8154-FFC25238D848}"/>
                </a:ext>
              </a:extLst>
            </p:cNvPr>
            <p:cNvGrpSpPr/>
            <p:nvPr/>
          </p:nvGrpSpPr>
          <p:grpSpPr>
            <a:xfrm>
              <a:off x="8352759" y="1809229"/>
              <a:ext cx="3192386" cy="3193822"/>
              <a:chOff x="304800" y="1832089"/>
              <a:chExt cx="3192386" cy="3193822"/>
            </a:xfrm>
          </p:grpSpPr>
          <p:grpSp>
            <p:nvGrpSpPr>
              <p:cNvPr id="63" name="Gruppieren 62">
                <a:extLst>
                  <a:ext uri="{FF2B5EF4-FFF2-40B4-BE49-F238E27FC236}">
                    <a16:creationId xmlns:a16="http://schemas.microsoft.com/office/drawing/2014/main" id="{2B34E77F-6732-4F5D-8D1B-4666A45645E0}"/>
                  </a:ext>
                </a:extLst>
              </p:cNvPr>
              <p:cNvGrpSpPr/>
              <p:nvPr/>
            </p:nvGrpSpPr>
            <p:grpSpPr>
              <a:xfrm>
                <a:off x="304800" y="1832089"/>
                <a:ext cx="3192386" cy="3193822"/>
                <a:chOff x="790192" y="1956843"/>
                <a:chExt cx="3192386" cy="3193822"/>
              </a:xfrm>
            </p:grpSpPr>
            <p:grpSp>
              <p:nvGrpSpPr>
                <p:cNvPr id="74" name="Gruppieren 73">
                  <a:extLst>
                    <a:ext uri="{FF2B5EF4-FFF2-40B4-BE49-F238E27FC236}">
                      <a16:creationId xmlns:a16="http://schemas.microsoft.com/office/drawing/2014/main" id="{E95C17B1-4761-47CB-9D42-92AD9E6219C3}"/>
                    </a:ext>
                  </a:extLst>
                </p:cNvPr>
                <p:cNvGrpSpPr/>
                <p:nvPr/>
              </p:nvGrpSpPr>
              <p:grpSpPr>
                <a:xfrm>
                  <a:off x="1262743" y="2169000"/>
                  <a:ext cx="2520000" cy="2520000"/>
                  <a:chOff x="957943" y="881743"/>
                  <a:chExt cx="2520000" cy="2520000"/>
                </a:xfrm>
              </p:grpSpPr>
              <p:cxnSp>
                <p:nvCxnSpPr>
                  <p:cNvPr id="80" name="Gerader Verbinder 79">
                    <a:extLst>
                      <a:ext uri="{FF2B5EF4-FFF2-40B4-BE49-F238E27FC236}">
                        <a16:creationId xmlns:a16="http://schemas.microsoft.com/office/drawing/2014/main" id="{65819E26-7DB6-44F5-A347-8D7EF1486A8A}"/>
                      </a:ext>
                    </a:extLst>
                  </p:cNvPr>
                  <p:cNvCxnSpPr/>
                  <p:nvPr/>
                </p:nvCxnSpPr>
                <p:spPr>
                  <a:xfrm>
                    <a:off x="957943" y="881743"/>
                    <a:ext cx="0" cy="2520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r Verbinder 80">
                    <a:extLst>
                      <a:ext uri="{FF2B5EF4-FFF2-40B4-BE49-F238E27FC236}">
                        <a16:creationId xmlns:a16="http://schemas.microsoft.com/office/drawing/2014/main" id="{3E9AB2C3-EB6C-4B06-BEF0-1F5B48118A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957943" y="3401743"/>
                    <a:ext cx="25200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5" name="Textfeld 74">
                  <a:extLst>
                    <a:ext uri="{FF2B5EF4-FFF2-40B4-BE49-F238E27FC236}">
                      <a16:creationId xmlns:a16="http://schemas.microsoft.com/office/drawing/2014/main" id="{6B47F192-3FF5-44B7-971F-F90D1A927392}"/>
                    </a:ext>
                  </a:extLst>
                </p:cNvPr>
                <p:cNvSpPr txBox="1"/>
                <p:nvPr/>
              </p:nvSpPr>
              <p:spPr>
                <a:xfrm rot="16200000">
                  <a:off x="580038" y="3198167"/>
                  <a:ext cx="88197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</a:t>
                  </a:r>
                </a:p>
              </p:txBody>
            </p:sp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4A8F03B2-4B0E-46B1-9AFB-9511A2E3D957}"/>
                    </a:ext>
                  </a:extLst>
                </p:cNvPr>
                <p:cNvSpPr txBox="1"/>
                <p:nvPr/>
              </p:nvSpPr>
              <p:spPr>
                <a:xfrm>
                  <a:off x="1974356" y="4689000"/>
                  <a:ext cx="1096775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t+1</a:t>
                  </a:r>
                </a:p>
              </p:txBody>
            </p:sp>
            <p:sp>
              <p:nvSpPr>
                <p:cNvPr id="77" name="Textfeld 76">
                  <a:extLst>
                    <a:ext uri="{FF2B5EF4-FFF2-40B4-BE49-F238E27FC236}">
                      <a16:creationId xmlns:a16="http://schemas.microsoft.com/office/drawing/2014/main" id="{2B5FC93A-73F3-43D0-9993-2AD3F45BACA8}"/>
                    </a:ext>
                  </a:extLst>
                </p:cNvPr>
                <p:cNvSpPr txBox="1"/>
                <p:nvPr/>
              </p:nvSpPr>
              <p:spPr>
                <a:xfrm>
                  <a:off x="1055913" y="4550230"/>
                  <a:ext cx="29391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0</a:t>
                  </a:r>
                </a:p>
              </p:txBody>
            </p:sp>
            <p:sp>
              <p:nvSpPr>
                <p:cNvPr id="78" name="Textfeld 77">
                  <a:extLst>
                    <a:ext uri="{FF2B5EF4-FFF2-40B4-BE49-F238E27FC236}">
                      <a16:creationId xmlns:a16="http://schemas.microsoft.com/office/drawing/2014/main" id="{9FABE396-63CC-4BEC-BD64-B62EFD717FD2}"/>
                    </a:ext>
                  </a:extLst>
                </p:cNvPr>
                <p:cNvSpPr txBox="1"/>
                <p:nvPr/>
              </p:nvSpPr>
              <p:spPr>
                <a:xfrm>
                  <a:off x="3679290" y="4550230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  <p:sp>
              <p:nvSpPr>
                <p:cNvPr id="79" name="Textfeld 78">
                  <a:extLst>
                    <a:ext uri="{FF2B5EF4-FFF2-40B4-BE49-F238E27FC236}">
                      <a16:creationId xmlns:a16="http://schemas.microsoft.com/office/drawing/2014/main" id="{4F32E6B2-1990-4B3F-8297-95EDBFFDFE99}"/>
                    </a:ext>
                  </a:extLst>
                </p:cNvPr>
                <p:cNvSpPr txBox="1"/>
                <p:nvPr/>
              </p:nvSpPr>
              <p:spPr>
                <a:xfrm>
                  <a:off x="1021024" y="1956843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</p:grpSp>
          <p:cxnSp>
            <p:nvCxnSpPr>
              <p:cNvPr id="64" name="Gerader Verbinder 63">
                <a:extLst>
                  <a:ext uri="{FF2B5EF4-FFF2-40B4-BE49-F238E27FC236}">
                    <a16:creationId xmlns:a16="http://schemas.microsoft.com/office/drawing/2014/main" id="{3C57B791-C17B-4AAE-B9C0-1265D22580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77350" y="3429000"/>
                <a:ext cx="1" cy="1135246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r Verbinder 64">
                <a:extLst>
                  <a:ext uri="{FF2B5EF4-FFF2-40B4-BE49-F238E27FC236}">
                    <a16:creationId xmlns:a16="http://schemas.microsoft.com/office/drawing/2014/main" id="{78AB9E62-7E5C-4B86-8039-1A70FE4725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791" y="4583541"/>
                <a:ext cx="1107394" cy="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r Verbinder 65">
                <a:extLst>
                  <a:ext uri="{FF2B5EF4-FFF2-40B4-BE49-F238E27FC236}">
                    <a16:creationId xmlns:a16="http://schemas.microsoft.com/office/drawing/2014/main" id="{17A2B382-431E-4239-8C35-5049221FB2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5069" y="2065126"/>
                <a:ext cx="1" cy="1135246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r Verbinder 66">
                <a:extLst>
                  <a:ext uri="{FF2B5EF4-FFF2-40B4-BE49-F238E27FC236}">
                    <a16:creationId xmlns:a16="http://schemas.microsoft.com/office/drawing/2014/main" id="{84AA4ECB-893C-4CB7-B2C9-908337470B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2445" y="4583541"/>
                <a:ext cx="1174906" cy="0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r Verbinder 67">
                <a:extLst>
                  <a:ext uri="{FF2B5EF4-FFF2-40B4-BE49-F238E27FC236}">
                    <a16:creationId xmlns:a16="http://schemas.microsoft.com/office/drawing/2014/main" id="{358CC337-55B9-4FAA-843E-90C619AD83E3}"/>
                  </a:ext>
                </a:extLst>
              </p:cNvPr>
              <p:cNvCxnSpPr>
                <a:cxnSpLocks/>
                <a:stCxn id="75" idx="2"/>
              </p:cNvCxnSpPr>
              <p:nvPr/>
            </p:nvCxnSpPr>
            <p:spPr>
              <a:xfrm>
                <a:off x="766465" y="3304245"/>
                <a:ext cx="253088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Gerader Verbinder 68">
                <a:extLst>
                  <a:ext uri="{FF2B5EF4-FFF2-40B4-BE49-F238E27FC236}">
                    <a16:creationId xmlns:a16="http://schemas.microsoft.com/office/drawing/2014/main" id="{941977CB-4063-467C-ABEE-07EAD2CAA7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36374" y="2061263"/>
                <a:ext cx="0" cy="246757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0" name="Textfeld 69">
                <a:extLst>
                  <a:ext uri="{FF2B5EF4-FFF2-40B4-BE49-F238E27FC236}">
                    <a16:creationId xmlns:a16="http://schemas.microsoft.com/office/drawing/2014/main" id="{E9F5EAE0-1D7A-4B50-AF4C-2E7835C70C7E}"/>
                  </a:ext>
                </a:extLst>
              </p:cNvPr>
              <p:cNvSpPr txBox="1"/>
              <p:nvPr/>
            </p:nvSpPr>
            <p:spPr>
              <a:xfrm>
                <a:off x="813108" y="3733251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Out -&gt; Out</a:t>
                </a:r>
              </a:p>
            </p:txBody>
          </p:sp>
          <p:sp>
            <p:nvSpPr>
              <p:cNvPr id="71" name="Textfeld 70">
                <a:extLst>
                  <a:ext uri="{FF2B5EF4-FFF2-40B4-BE49-F238E27FC236}">
                    <a16:creationId xmlns:a16="http://schemas.microsoft.com/office/drawing/2014/main" id="{28C514E4-462D-48F7-9AE2-4FF095F82024}"/>
                  </a:ext>
                </a:extLst>
              </p:cNvPr>
              <p:cNvSpPr txBox="1"/>
              <p:nvPr/>
            </p:nvSpPr>
            <p:spPr>
              <a:xfrm>
                <a:off x="2255150" y="2473249"/>
                <a:ext cx="8556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In -&gt; In</a:t>
                </a:r>
              </a:p>
            </p:txBody>
          </p:sp>
          <p:sp>
            <p:nvSpPr>
              <p:cNvPr id="72" name="Textfeld 71">
                <a:extLst>
                  <a:ext uri="{FF2B5EF4-FFF2-40B4-BE49-F238E27FC236}">
                    <a16:creationId xmlns:a16="http://schemas.microsoft.com/office/drawing/2014/main" id="{1E359392-1133-4638-BFB0-F753A6D0A7F6}"/>
                  </a:ext>
                </a:extLst>
              </p:cNvPr>
              <p:cNvSpPr txBox="1"/>
              <p:nvPr/>
            </p:nvSpPr>
            <p:spPr>
              <a:xfrm>
                <a:off x="961946" y="2493409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In -&gt; Out</a:t>
                </a:r>
              </a:p>
            </p:txBody>
          </p:sp>
          <p:sp>
            <p:nvSpPr>
              <p:cNvPr id="73" name="Textfeld 72">
                <a:extLst>
                  <a:ext uri="{FF2B5EF4-FFF2-40B4-BE49-F238E27FC236}">
                    <a16:creationId xmlns:a16="http://schemas.microsoft.com/office/drawing/2014/main" id="{8706F848-C49A-49AB-A6E0-AE219EAE9187}"/>
                  </a:ext>
                </a:extLst>
              </p:cNvPr>
              <p:cNvSpPr txBox="1"/>
              <p:nvPr/>
            </p:nvSpPr>
            <p:spPr>
              <a:xfrm>
                <a:off x="2117877" y="3737393"/>
                <a:ext cx="13517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Out -&gt; In</a:t>
                </a:r>
              </a:p>
            </p:txBody>
          </p:sp>
        </p:grp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9D931508-2E02-4736-BA64-7E452FE62F2A}"/>
                </a:ext>
              </a:extLst>
            </p:cNvPr>
            <p:cNvSpPr txBox="1"/>
            <p:nvPr/>
          </p:nvSpPr>
          <p:spPr>
            <a:xfrm>
              <a:off x="8390295" y="1435222"/>
              <a:ext cx="3398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Decision based on old information</a:t>
              </a:r>
            </a:p>
          </p:txBody>
        </p:sp>
      </p:grpSp>
      <p:pic>
        <p:nvPicPr>
          <p:cNvPr id="93" name="Grafik 92">
            <a:extLst>
              <a:ext uri="{FF2B5EF4-FFF2-40B4-BE49-F238E27FC236}">
                <a16:creationId xmlns:a16="http://schemas.microsoft.com/office/drawing/2014/main" id="{81ABAD1B-1A56-420B-A899-E0EAD94C4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1" b="1971"/>
          <a:stretch/>
        </p:blipFill>
        <p:spPr>
          <a:xfrm>
            <a:off x="2203370" y="679455"/>
            <a:ext cx="9813891" cy="5499089"/>
          </a:xfrm>
          <a:prstGeom prst="rect">
            <a:avLst/>
          </a:prstGeom>
        </p:spPr>
      </p:pic>
      <p:sp>
        <p:nvSpPr>
          <p:cNvPr id="95" name="Rechteck 94">
            <a:extLst>
              <a:ext uri="{FF2B5EF4-FFF2-40B4-BE49-F238E27FC236}">
                <a16:creationId xmlns:a16="http://schemas.microsoft.com/office/drawing/2014/main" id="{8E58A73B-49D9-4E90-BF1C-34A410BE20CE}"/>
              </a:ext>
            </a:extLst>
          </p:cNvPr>
          <p:cNvSpPr/>
          <p:nvPr/>
        </p:nvSpPr>
        <p:spPr>
          <a:xfrm>
            <a:off x="8732738" y="439685"/>
            <a:ext cx="2336967" cy="2904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A789601E-F90C-4B87-BBD6-F5F75F04E777}"/>
              </a:ext>
            </a:extLst>
          </p:cNvPr>
          <p:cNvSpPr/>
          <p:nvPr/>
        </p:nvSpPr>
        <p:spPr>
          <a:xfrm>
            <a:off x="6002833" y="460977"/>
            <a:ext cx="2596697" cy="2904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C61124DD-3C52-45CF-9719-63229838C4B8}"/>
              </a:ext>
            </a:extLst>
          </p:cNvPr>
          <p:cNvSpPr/>
          <p:nvPr/>
        </p:nvSpPr>
        <p:spPr>
          <a:xfrm>
            <a:off x="8713955" y="3385258"/>
            <a:ext cx="2359894" cy="2695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308DA3D2-F3B2-46A3-87F7-C6D79821394C}"/>
              </a:ext>
            </a:extLst>
          </p:cNvPr>
          <p:cNvSpPr/>
          <p:nvPr/>
        </p:nvSpPr>
        <p:spPr>
          <a:xfrm>
            <a:off x="3399048" y="3406140"/>
            <a:ext cx="2342491" cy="2190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3B39D0E6-C3FE-48DC-846A-2C286DAF2F97}"/>
              </a:ext>
            </a:extLst>
          </p:cNvPr>
          <p:cNvSpPr/>
          <p:nvPr/>
        </p:nvSpPr>
        <p:spPr>
          <a:xfrm>
            <a:off x="5931235" y="3385258"/>
            <a:ext cx="2491129" cy="22273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CD79CE18-68C8-4F7C-B27B-05FBBCAFE899}"/>
              </a:ext>
            </a:extLst>
          </p:cNvPr>
          <p:cNvGrpSpPr>
            <a:grpSpLocks noChangeAspect="1"/>
          </p:cNvGrpSpPr>
          <p:nvPr/>
        </p:nvGrpSpPr>
        <p:grpSpPr>
          <a:xfrm>
            <a:off x="-57636" y="162663"/>
            <a:ext cx="2169219" cy="2545117"/>
            <a:chOff x="3988429" y="1046707"/>
            <a:chExt cx="3532737" cy="4144912"/>
          </a:xfrm>
        </p:grpSpPr>
        <p:sp>
          <p:nvSpPr>
            <p:cNvPr id="122" name="Rechteck 121">
              <a:extLst>
                <a:ext uri="{FF2B5EF4-FFF2-40B4-BE49-F238E27FC236}">
                  <a16:creationId xmlns:a16="http://schemas.microsoft.com/office/drawing/2014/main" id="{86CB7555-B52D-428A-9DD8-F71C58A7F33E}"/>
                </a:ext>
              </a:extLst>
            </p:cNvPr>
            <p:cNvSpPr/>
            <p:nvPr/>
          </p:nvSpPr>
          <p:spPr>
            <a:xfrm>
              <a:off x="4888414" y="2038403"/>
              <a:ext cx="1132010" cy="2467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Rechteck 122">
              <a:extLst>
                <a:ext uri="{FF2B5EF4-FFF2-40B4-BE49-F238E27FC236}">
                  <a16:creationId xmlns:a16="http://schemas.microsoft.com/office/drawing/2014/main" id="{BDAC1A31-DB68-4BA9-B1EC-17B42B99F5A6}"/>
                </a:ext>
              </a:extLst>
            </p:cNvPr>
            <p:cNvSpPr/>
            <p:nvPr/>
          </p:nvSpPr>
          <p:spPr>
            <a:xfrm>
              <a:off x="6132805" y="2021386"/>
              <a:ext cx="1132010" cy="246757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4" name="Gruppieren 123">
              <a:extLst>
                <a:ext uri="{FF2B5EF4-FFF2-40B4-BE49-F238E27FC236}">
                  <a16:creationId xmlns:a16="http://schemas.microsoft.com/office/drawing/2014/main" id="{66E9BF23-EAF7-4A19-897D-6F059339C4BC}"/>
                </a:ext>
              </a:extLst>
            </p:cNvPr>
            <p:cNvGrpSpPr/>
            <p:nvPr/>
          </p:nvGrpSpPr>
          <p:grpSpPr>
            <a:xfrm>
              <a:off x="3988429" y="1809228"/>
              <a:ext cx="3532737" cy="3382391"/>
              <a:chOff x="-35550" y="1832089"/>
              <a:chExt cx="3532736" cy="3382392"/>
            </a:xfrm>
          </p:grpSpPr>
          <p:grpSp>
            <p:nvGrpSpPr>
              <p:cNvPr id="126" name="Gruppieren 125">
                <a:extLst>
                  <a:ext uri="{FF2B5EF4-FFF2-40B4-BE49-F238E27FC236}">
                    <a16:creationId xmlns:a16="http://schemas.microsoft.com/office/drawing/2014/main" id="{9732ACAE-36EF-4F9F-8EC0-E59A987FC8E0}"/>
                  </a:ext>
                </a:extLst>
              </p:cNvPr>
              <p:cNvGrpSpPr/>
              <p:nvPr/>
            </p:nvGrpSpPr>
            <p:grpSpPr>
              <a:xfrm>
                <a:off x="-35550" y="1832089"/>
                <a:ext cx="3532736" cy="3382392"/>
                <a:chOff x="449842" y="1956843"/>
                <a:chExt cx="3532736" cy="3382392"/>
              </a:xfrm>
            </p:grpSpPr>
            <p:grpSp>
              <p:nvGrpSpPr>
                <p:cNvPr id="137" name="Gruppieren 136">
                  <a:extLst>
                    <a:ext uri="{FF2B5EF4-FFF2-40B4-BE49-F238E27FC236}">
                      <a16:creationId xmlns:a16="http://schemas.microsoft.com/office/drawing/2014/main" id="{F4399D80-CB94-461C-A39D-1AC8EC3207AE}"/>
                    </a:ext>
                  </a:extLst>
                </p:cNvPr>
                <p:cNvGrpSpPr/>
                <p:nvPr/>
              </p:nvGrpSpPr>
              <p:grpSpPr>
                <a:xfrm>
                  <a:off x="1262743" y="2169000"/>
                  <a:ext cx="2520000" cy="2520000"/>
                  <a:chOff x="957943" y="881743"/>
                  <a:chExt cx="2520000" cy="2520000"/>
                </a:xfrm>
              </p:grpSpPr>
              <p:cxnSp>
                <p:nvCxnSpPr>
                  <p:cNvPr id="143" name="Gerader Verbinder 142">
                    <a:extLst>
                      <a:ext uri="{FF2B5EF4-FFF2-40B4-BE49-F238E27FC236}">
                        <a16:creationId xmlns:a16="http://schemas.microsoft.com/office/drawing/2014/main" id="{F116D7DD-9018-4BFF-A0F2-1679E224E68E}"/>
                      </a:ext>
                    </a:extLst>
                  </p:cNvPr>
                  <p:cNvCxnSpPr/>
                  <p:nvPr/>
                </p:nvCxnSpPr>
                <p:spPr>
                  <a:xfrm>
                    <a:off x="957943" y="881743"/>
                    <a:ext cx="0" cy="2520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Gerader Verbinder 143">
                    <a:extLst>
                      <a:ext uri="{FF2B5EF4-FFF2-40B4-BE49-F238E27FC236}">
                        <a16:creationId xmlns:a16="http://schemas.microsoft.com/office/drawing/2014/main" id="{4B7B59AA-7AB7-4791-9752-CDB9CDF580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957943" y="3401743"/>
                    <a:ext cx="25200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38" name="Textfeld 137">
                  <a:extLst>
                    <a:ext uri="{FF2B5EF4-FFF2-40B4-BE49-F238E27FC236}">
                      <a16:creationId xmlns:a16="http://schemas.microsoft.com/office/drawing/2014/main" id="{517E6549-67AB-4EC4-A6FF-C5E0790B6A84}"/>
                    </a:ext>
                  </a:extLst>
                </p:cNvPr>
                <p:cNvSpPr txBox="1"/>
                <p:nvPr/>
              </p:nvSpPr>
              <p:spPr>
                <a:xfrm rot="16200000">
                  <a:off x="-24723" y="3036539"/>
                  <a:ext cx="1700985" cy="7518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</a:t>
                  </a:r>
                </a:p>
              </p:txBody>
            </p:sp>
            <p:sp>
              <p:nvSpPr>
                <p:cNvPr id="139" name="Textfeld 138">
                  <a:extLst>
                    <a:ext uri="{FF2B5EF4-FFF2-40B4-BE49-F238E27FC236}">
                      <a16:creationId xmlns:a16="http://schemas.microsoft.com/office/drawing/2014/main" id="{19CC81E3-F238-41B9-A8E6-9109890D4A2B}"/>
                    </a:ext>
                  </a:extLst>
                </p:cNvPr>
                <p:cNvSpPr txBox="1"/>
                <p:nvPr/>
              </p:nvSpPr>
              <p:spPr>
                <a:xfrm>
                  <a:off x="1558451" y="4587379"/>
                  <a:ext cx="1808386" cy="7518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4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p(in) at t+1</a:t>
                  </a:r>
                </a:p>
              </p:txBody>
            </p:sp>
            <p:sp>
              <p:nvSpPr>
                <p:cNvPr id="140" name="Textfeld 139">
                  <a:extLst>
                    <a:ext uri="{FF2B5EF4-FFF2-40B4-BE49-F238E27FC236}">
                      <a16:creationId xmlns:a16="http://schemas.microsoft.com/office/drawing/2014/main" id="{34B2EEC8-2A3B-4275-AF47-010C8DD36725}"/>
                    </a:ext>
                  </a:extLst>
                </p:cNvPr>
                <p:cNvSpPr txBox="1"/>
                <p:nvPr/>
              </p:nvSpPr>
              <p:spPr>
                <a:xfrm>
                  <a:off x="1055913" y="4550230"/>
                  <a:ext cx="29391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0</a:t>
                  </a:r>
                </a:p>
              </p:txBody>
            </p:sp>
            <p:sp>
              <p:nvSpPr>
                <p:cNvPr id="141" name="Textfeld 140">
                  <a:extLst>
                    <a:ext uri="{FF2B5EF4-FFF2-40B4-BE49-F238E27FC236}">
                      <a16:creationId xmlns:a16="http://schemas.microsoft.com/office/drawing/2014/main" id="{33D03C7F-C936-4226-89FA-1E041333FB51}"/>
                    </a:ext>
                  </a:extLst>
                </p:cNvPr>
                <p:cNvSpPr txBox="1"/>
                <p:nvPr/>
              </p:nvSpPr>
              <p:spPr>
                <a:xfrm>
                  <a:off x="3679290" y="4550230"/>
                  <a:ext cx="3032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  <p:sp>
              <p:nvSpPr>
                <p:cNvPr id="142" name="Textfeld 141">
                  <a:extLst>
                    <a:ext uri="{FF2B5EF4-FFF2-40B4-BE49-F238E27FC236}">
                      <a16:creationId xmlns:a16="http://schemas.microsoft.com/office/drawing/2014/main" id="{F9B66A97-0D0B-40EF-825A-57F853A696B8}"/>
                    </a:ext>
                  </a:extLst>
                </p:cNvPr>
                <p:cNvSpPr txBox="1"/>
                <p:nvPr/>
              </p:nvSpPr>
              <p:spPr>
                <a:xfrm>
                  <a:off x="705191" y="1956843"/>
                  <a:ext cx="619122" cy="8521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800" dirty="0">
                      <a:latin typeface="Angsana New" panose="02020603050405020304" pitchFamily="18" charset="-34"/>
                      <a:cs typeface="Angsana New" panose="02020603050405020304" pitchFamily="18" charset="-34"/>
                    </a:rPr>
                    <a:t>1</a:t>
                  </a:r>
                </a:p>
              </p:txBody>
            </p:sp>
          </p:grpSp>
          <p:cxnSp>
            <p:nvCxnSpPr>
              <p:cNvPr id="127" name="Gerader Verbinder 126">
                <a:extLst>
                  <a:ext uri="{FF2B5EF4-FFF2-40B4-BE49-F238E27FC236}">
                    <a16:creationId xmlns:a16="http://schemas.microsoft.com/office/drawing/2014/main" id="{183C4882-EF8F-4A9D-928B-02A5460563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77350" y="3429000"/>
                <a:ext cx="1" cy="1135246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Gerader Verbinder 127">
                <a:extLst>
                  <a:ext uri="{FF2B5EF4-FFF2-40B4-BE49-F238E27FC236}">
                    <a16:creationId xmlns:a16="http://schemas.microsoft.com/office/drawing/2014/main" id="{13F966D3-31C4-4DED-B887-7002C79FC6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791" y="4583541"/>
                <a:ext cx="1107394" cy="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Gerader Verbinder 128">
                <a:extLst>
                  <a:ext uri="{FF2B5EF4-FFF2-40B4-BE49-F238E27FC236}">
                    <a16:creationId xmlns:a16="http://schemas.microsoft.com/office/drawing/2014/main" id="{D36F16DE-39AC-4633-9DB7-9E3F6EBC7E3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85069" y="2065126"/>
                <a:ext cx="1" cy="1135246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Gerader Verbinder 129">
                <a:extLst>
                  <a:ext uri="{FF2B5EF4-FFF2-40B4-BE49-F238E27FC236}">
                    <a16:creationId xmlns:a16="http://schemas.microsoft.com/office/drawing/2014/main" id="{CF73CA13-2F1C-4B76-9F4F-8840EC926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2445" y="4583541"/>
                <a:ext cx="1174906" cy="0"/>
              </a:xfrm>
              <a:prstGeom prst="line">
                <a:avLst/>
              </a:prstGeom>
              <a:ln w="762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Gerader Verbinder 130">
                <a:extLst>
                  <a:ext uri="{FF2B5EF4-FFF2-40B4-BE49-F238E27FC236}">
                    <a16:creationId xmlns:a16="http://schemas.microsoft.com/office/drawing/2014/main" id="{73EBF6C5-B2B3-4970-AE7C-FB9F3F76C37D}"/>
                  </a:ext>
                </a:extLst>
              </p:cNvPr>
              <p:cNvCxnSpPr>
                <a:cxnSpLocks/>
                <a:stCxn id="138" idx="2"/>
                <a:endCxn id="123" idx="3"/>
              </p:cNvCxnSpPr>
              <p:nvPr/>
            </p:nvCxnSpPr>
            <p:spPr>
              <a:xfrm flipV="1">
                <a:off x="716306" y="3278034"/>
                <a:ext cx="2524529" cy="96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Gerader Verbinder 131">
                <a:extLst>
                  <a:ext uri="{FF2B5EF4-FFF2-40B4-BE49-F238E27FC236}">
                    <a16:creationId xmlns:a16="http://schemas.microsoft.com/office/drawing/2014/main" id="{0809C5E9-9234-4550-99F2-77F43AF7FB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36374" y="2061263"/>
                <a:ext cx="0" cy="246757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25" name="Textfeld 124">
              <a:extLst>
                <a:ext uri="{FF2B5EF4-FFF2-40B4-BE49-F238E27FC236}">
                  <a16:creationId xmlns:a16="http://schemas.microsoft.com/office/drawing/2014/main" id="{ADE67D97-37C0-46CD-B2EF-113EBBAFCDAE}"/>
                </a:ext>
              </a:extLst>
            </p:cNvPr>
            <p:cNvSpPr txBox="1"/>
            <p:nvPr/>
          </p:nvSpPr>
          <p:spPr>
            <a:xfrm>
              <a:off x="5327579" y="1046707"/>
              <a:ext cx="1433389" cy="1152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New</a:t>
              </a:r>
            </a:p>
          </p:txBody>
        </p:sp>
      </p:grpSp>
      <p:grpSp>
        <p:nvGrpSpPr>
          <p:cNvPr id="177" name="Gruppieren 176">
            <a:extLst>
              <a:ext uri="{FF2B5EF4-FFF2-40B4-BE49-F238E27FC236}">
                <a16:creationId xmlns:a16="http://schemas.microsoft.com/office/drawing/2014/main" id="{41F44544-45F3-4C69-AC0B-DA4DFF046A7F}"/>
              </a:ext>
            </a:extLst>
          </p:cNvPr>
          <p:cNvGrpSpPr/>
          <p:nvPr/>
        </p:nvGrpSpPr>
        <p:grpSpPr>
          <a:xfrm>
            <a:off x="-63388" y="3939599"/>
            <a:ext cx="2182279" cy="2568664"/>
            <a:chOff x="6667240" y="7521368"/>
            <a:chExt cx="2182279" cy="2568664"/>
          </a:xfrm>
        </p:grpSpPr>
        <p:sp>
          <p:nvSpPr>
            <p:cNvPr id="146" name="Rechteck 145">
              <a:extLst>
                <a:ext uri="{FF2B5EF4-FFF2-40B4-BE49-F238E27FC236}">
                  <a16:creationId xmlns:a16="http://schemas.microsoft.com/office/drawing/2014/main" id="{657F8F4F-4B16-482F-A40F-BD23DE66BC7B}"/>
                </a:ext>
              </a:extLst>
            </p:cNvPr>
            <p:cNvSpPr/>
            <p:nvPr/>
          </p:nvSpPr>
          <p:spPr>
            <a:xfrm rot="5400000">
              <a:off x="7592423" y="8485258"/>
              <a:ext cx="726494" cy="15836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Rechteck 146">
              <a:extLst>
                <a:ext uri="{FF2B5EF4-FFF2-40B4-BE49-F238E27FC236}">
                  <a16:creationId xmlns:a16="http://schemas.microsoft.com/office/drawing/2014/main" id="{4886FE11-4A0B-423B-A90B-1C669FD743A6}"/>
                </a:ext>
              </a:extLst>
            </p:cNvPr>
            <p:cNvSpPr/>
            <p:nvPr/>
          </p:nvSpPr>
          <p:spPr>
            <a:xfrm rot="16200000">
              <a:off x="7584767" y="7689559"/>
              <a:ext cx="726494" cy="158362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61" name="Gruppieren 160">
              <a:extLst>
                <a:ext uri="{FF2B5EF4-FFF2-40B4-BE49-F238E27FC236}">
                  <a16:creationId xmlns:a16="http://schemas.microsoft.com/office/drawing/2014/main" id="{DB10891D-FBA6-4357-8327-58C254FCE419}"/>
                </a:ext>
              </a:extLst>
            </p:cNvPr>
            <p:cNvGrpSpPr/>
            <p:nvPr/>
          </p:nvGrpSpPr>
          <p:grpSpPr>
            <a:xfrm>
              <a:off x="7104001" y="8074596"/>
              <a:ext cx="1617269" cy="1617271"/>
              <a:chOff x="957943" y="881743"/>
              <a:chExt cx="2520000" cy="2520000"/>
            </a:xfrm>
          </p:grpSpPr>
          <p:cxnSp>
            <p:nvCxnSpPr>
              <p:cNvPr id="167" name="Gerader Verbinder 166">
                <a:extLst>
                  <a:ext uri="{FF2B5EF4-FFF2-40B4-BE49-F238E27FC236}">
                    <a16:creationId xmlns:a16="http://schemas.microsoft.com/office/drawing/2014/main" id="{8E2F7FB4-41E1-4FC2-A09E-4940B50E1B93}"/>
                  </a:ext>
                </a:extLst>
              </p:cNvPr>
              <p:cNvCxnSpPr/>
              <p:nvPr/>
            </p:nvCxnSpPr>
            <p:spPr>
              <a:xfrm>
                <a:off x="957943" y="881743"/>
                <a:ext cx="0" cy="252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8" name="Gerader Verbinder 167">
                <a:extLst>
                  <a:ext uri="{FF2B5EF4-FFF2-40B4-BE49-F238E27FC236}">
                    <a16:creationId xmlns:a16="http://schemas.microsoft.com/office/drawing/2014/main" id="{B35DB1A6-B546-4469-9510-ECFA8B1E18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7943" y="3401743"/>
                <a:ext cx="252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2" name="Textfeld 161">
              <a:extLst>
                <a:ext uri="{FF2B5EF4-FFF2-40B4-BE49-F238E27FC236}">
                  <a16:creationId xmlns:a16="http://schemas.microsoft.com/office/drawing/2014/main" id="{DCE421FB-A7B9-40CA-8E7C-3931202FECCF}"/>
                </a:ext>
              </a:extLst>
            </p:cNvPr>
            <p:cNvSpPr txBox="1"/>
            <p:nvPr/>
          </p:nvSpPr>
          <p:spPr>
            <a:xfrm rot="16200000">
              <a:off x="6396661" y="8603065"/>
              <a:ext cx="1002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p(in) at t</a:t>
              </a:r>
            </a:p>
          </p:txBody>
        </p:sp>
        <p:sp>
          <p:nvSpPr>
            <p:cNvPr id="163" name="Textfeld 162">
              <a:extLst>
                <a:ext uri="{FF2B5EF4-FFF2-40B4-BE49-F238E27FC236}">
                  <a16:creationId xmlns:a16="http://schemas.microsoft.com/office/drawing/2014/main" id="{03F1F655-CB62-4C24-BDF3-C03CD9216434}"/>
                </a:ext>
              </a:extLst>
            </p:cNvPr>
            <p:cNvSpPr txBox="1"/>
            <p:nvPr/>
          </p:nvSpPr>
          <p:spPr>
            <a:xfrm>
              <a:off x="7374749" y="9628367"/>
              <a:ext cx="11518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p(in) at t+1</a:t>
              </a:r>
            </a:p>
          </p:txBody>
        </p:sp>
        <p:sp>
          <p:nvSpPr>
            <p:cNvPr id="164" name="Textfeld 163">
              <a:extLst>
                <a:ext uri="{FF2B5EF4-FFF2-40B4-BE49-F238E27FC236}">
                  <a16:creationId xmlns:a16="http://schemas.microsoft.com/office/drawing/2014/main" id="{9E8A3DB4-14A9-46CE-BFA5-D16D0DEB6F4C}"/>
                </a:ext>
              </a:extLst>
            </p:cNvPr>
            <p:cNvSpPr txBox="1"/>
            <p:nvPr/>
          </p:nvSpPr>
          <p:spPr>
            <a:xfrm>
              <a:off x="6971263" y="9602808"/>
              <a:ext cx="188626" cy="3357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0</a:t>
              </a:r>
            </a:p>
          </p:txBody>
        </p:sp>
        <p:sp>
          <p:nvSpPr>
            <p:cNvPr id="165" name="Textfeld 164">
              <a:extLst>
                <a:ext uri="{FF2B5EF4-FFF2-40B4-BE49-F238E27FC236}">
                  <a16:creationId xmlns:a16="http://schemas.microsoft.com/office/drawing/2014/main" id="{B9C1DEA5-E50D-4AC7-A9F8-0300028DE934}"/>
                </a:ext>
              </a:extLst>
            </p:cNvPr>
            <p:cNvSpPr txBox="1"/>
            <p:nvPr/>
          </p:nvSpPr>
          <p:spPr>
            <a:xfrm>
              <a:off x="8654877" y="9602808"/>
              <a:ext cx="194642" cy="3357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1</a:t>
              </a:r>
            </a:p>
          </p:txBody>
        </p: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EDBB2135-5B72-4937-AA31-958B6F8CF13F}"/>
                </a:ext>
              </a:extLst>
            </p:cNvPr>
            <p:cNvSpPr txBox="1"/>
            <p:nvPr/>
          </p:nvSpPr>
          <p:spPr>
            <a:xfrm>
              <a:off x="6821872" y="7900339"/>
              <a:ext cx="194642" cy="3357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1</a:t>
              </a:r>
            </a:p>
          </p:txBody>
        </p:sp>
        <p:cxnSp>
          <p:nvCxnSpPr>
            <p:cNvPr id="151" name="Gerader Verbinder 150">
              <a:extLst>
                <a:ext uri="{FF2B5EF4-FFF2-40B4-BE49-F238E27FC236}">
                  <a16:creationId xmlns:a16="http://schemas.microsoft.com/office/drawing/2014/main" id="{D3BB4D91-5B3B-4116-9638-7976C1B99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04001" y="8963296"/>
              <a:ext cx="1" cy="728572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Gerader Verbinder 151">
              <a:extLst>
                <a:ext uri="{FF2B5EF4-FFF2-40B4-BE49-F238E27FC236}">
                  <a16:creationId xmlns:a16="http://schemas.microsoft.com/office/drawing/2014/main" id="{1132034F-8BBE-4600-9774-C7A96697252D}"/>
                </a:ext>
              </a:extLst>
            </p:cNvPr>
            <p:cNvCxnSpPr>
              <a:cxnSpLocks/>
            </p:cNvCxnSpPr>
            <p:nvPr/>
          </p:nvCxnSpPr>
          <p:spPr>
            <a:xfrm>
              <a:off x="7131238" y="9704250"/>
              <a:ext cx="710696" cy="0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Gerader Verbinder 152">
              <a:extLst>
                <a:ext uri="{FF2B5EF4-FFF2-40B4-BE49-F238E27FC236}">
                  <a16:creationId xmlns:a16="http://schemas.microsoft.com/office/drawing/2014/main" id="{56A5F906-B3B4-43A8-B524-D49F0975D7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08955" y="8087996"/>
              <a:ext cx="1" cy="728572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Gerader Verbinder 153">
              <a:extLst>
                <a:ext uri="{FF2B5EF4-FFF2-40B4-BE49-F238E27FC236}">
                  <a16:creationId xmlns:a16="http://schemas.microsoft.com/office/drawing/2014/main" id="{C2F4B84E-0B18-4525-8F6B-1A90632402D5}"/>
                </a:ext>
              </a:extLst>
            </p:cNvPr>
            <p:cNvCxnSpPr>
              <a:cxnSpLocks/>
            </p:cNvCxnSpPr>
            <p:nvPr/>
          </p:nvCxnSpPr>
          <p:spPr>
            <a:xfrm>
              <a:off x="7967247" y="9704250"/>
              <a:ext cx="754024" cy="0"/>
            </a:xfrm>
            <a:prstGeom prst="line">
              <a:avLst/>
            </a:prstGeom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Gerader Verbinder 154">
              <a:extLst>
                <a:ext uri="{FF2B5EF4-FFF2-40B4-BE49-F238E27FC236}">
                  <a16:creationId xmlns:a16="http://schemas.microsoft.com/office/drawing/2014/main" id="{EA300D84-D746-4687-8D1B-19A5F50C99E7}"/>
                </a:ext>
              </a:extLst>
            </p:cNvPr>
            <p:cNvCxnSpPr>
              <a:cxnSpLocks/>
            </p:cNvCxnSpPr>
            <p:nvPr/>
          </p:nvCxnSpPr>
          <p:spPr>
            <a:xfrm>
              <a:off x="7159889" y="8867339"/>
              <a:ext cx="1561382" cy="158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Gerader Verbinder 155">
              <a:extLst>
                <a:ext uri="{FF2B5EF4-FFF2-40B4-BE49-F238E27FC236}">
                  <a16:creationId xmlns:a16="http://schemas.microsoft.com/office/drawing/2014/main" id="{B76BE8BD-100D-43F2-A1B8-A13EBC6ED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2009" y="8085517"/>
              <a:ext cx="0" cy="158362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9" name="Textfeld 148">
              <a:extLst>
                <a:ext uri="{FF2B5EF4-FFF2-40B4-BE49-F238E27FC236}">
                  <a16:creationId xmlns:a16="http://schemas.microsoft.com/office/drawing/2014/main" id="{6F3D70AB-0655-4E4B-B305-74DB69903441}"/>
                </a:ext>
              </a:extLst>
            </p:cNvPr>
            <p:cNvSpPr txBox="1"/>
            <p:nvPr/>
          </p:nvSpPr>
          <p:spPr>
            <a:xfrm>
              <a:off x="7559312" y="7521368"/>
              <a:ext cx="7039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Old</a:t>
              </a:r>
            </a:p>
          </p:txBody>
        </p:sp>
      </p:grpSp>
      <p:pic>
        <p:nvPicPr>
          <p:cNvPr id="180" name="Grafik 179">
            <a:extLst>
              <a:ext uri="{FF2B5EF4-FFF2-40B4-BE49-F238E27FC236}">
                <a16:creationId xmlns:a16="http://schemas.microsoft.com/office/drawing/2014/main" id="{E650F841-2459-44B6-A703-6927D3371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5646" y="3474517"/>
            <a:ext cx="588225" cy="226002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3003414-7FBA-4C39-8A0C-AAAD8059786E}"/>
              </a:ext>
            </a:extLst>
          </p:cNvPr>
          <p:cNvSpPr txBox="1"/>
          <p:nvPr/>
        </p:nvSpPr>
        <p:spPr>
          <a:xfrm rot="16200000">
            <a:off x="2314863" y="3130691"/>
            <a:ext cx="1151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</a:t>
            </a: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92F0AD3B-D13B-4BC3-89CE-35EA0E60A6E6}"/>
              </a:ext>
            </a:extLst>
          </p:cNvPr>
          <p:cNvSpPr txBox="1"/>
          <p:nvPr/>
        </p:nvSpPr>
        <p:spPr>
          <a:xfrm>
            <a:off x="2187293" y="2151728"/>
            <a:ext cx="7817415" cy="2554545"/>
          </a:xfrm>
          <a:prstGeom prst="rect">
            <a:avLst/>
          </a:prstGeom>
          <a:solidFill>
            <a:srgbClr val="5B9BD5">
              <a:alpha val="89804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Information from the second target can be used to update (wrong) believes from the first target.</a:t>
            </a:r>
          </a:p>
          <a:p>
            <a:endParaRPr lang="en-GB" sz="32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GB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We don’t have enough data to conclude if early time windows are more relevant for the decision than late time windows.</a:t>
            </a:r>
          </a:p>
        </p:txBody>
      </p:sp>
      <p:sp>
        <p:nvSpPr>
          <p:cNvPr id="119" name="Textfeld 118">
            <a:extLst>
              <a:ext uri="{FF2B5EF4-FFF2-40B4-BE49-F238E27FC236}">
                <a16:creationId xmlns:a16="http://schemas.microsoft.com/office/drawing/2014/main" id="{56A9A010-DE5F-470B-A215-48A8E48B2AA6}"/>
              </a:ext>
            </a:extLst>
          </p:cNvPr>
          <p:cNvSpPr txBox="1"/>
          <p:nvPr/>
        </p:nvSpPr>
        <p:spPr>
          <a:xfrm>
            <a:off x="5322909" y="5828281"/>
            <a:ext cx="1604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p(in) at t+1</a:t>
            </a:r>
          </a:p>
        </p:txBody>
      </p:sp>
    </p:spTree>
    <p:extLst>
      <p:ext uri="{BB962C8B-B14F-4D97-AF65-F5344CB8AC3E}">
        <p14:creationId xmlns:p14="http://schemas.microsoft.com/office/powerpoint/2010/main" val="36319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95" grpId="1" animBg="1"/>
      <p:bldP spid="94" grpId="0" animBg="1"/>
      <p:bldP spid="94" grpId="1" animBg="1"/>
      <p:bldP spid="96" grpId="0" animBg="1"/>
      <p:bldP spid="97" grpId="0" animBg="1"/>
      <p:bldP spid="97" grpId="1" animBg="1"/>
      <p:bldP spid="98" grpId="0" animBg="1"/>
      <p:bldP spid="98" grpId="1" animBg="1"/>
      <p:bldP spid="3" grpId="0"/>
      <p:bldP spid="115" grpId="0" animBg="1"/>
      <p:bldP spid="1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5B589DD-9294-4C1E-94F9-7DEC330CB7F0}"/>
              </a:ext>
            </a:extLst>
          </p:cNvPr>
          <p:cNvSpPr txBox="1"/>
          <p:nvPr/>
        </p:nvSpPr>
        <p:spPr>
          <a:xfrm flipH="1">
            <a:off x="4360299" y="2767280"/>
            <a:ext cx="347140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b="1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76188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2C0B7F6-597A-4B42-A36F-367A452EC041}"/>
              </a:ext>
            </a:extLst>
          </p:cNvPr>
          <p:cNvCxnSpPr>
            <a:cxnSpLocks/>
          </p:cNvCxnSpPr>
          <p:nvPr/>
        </p:nvCxnSpPr>
        <p:spPr>
          <a:xfrm>
            <a:off x="310779" y="837583"/>
            <a:ext cx="115704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0EA4A399-26DE-43E9-8C62-33F2F18A7F1D}"/>
              </a:ext>
            </a:extLst>
          </p:cNvPr>
          <p:cNvSpPr txBox="1"/>
          <p:nvPr/>
        </p:nvSpPr>
        <p:spPr>
          <a:xfrm>
            <a:off x="3207984" y="257790"/>
            <a:ext cx="639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EBE68A77-3B14-403A-9E68-6247108C34B1}"/>
              </a:ext>
            </a:extLst>
          </p:cNvPr>
          <p:cNvSpPr txBox="1"/>
          <p:nvPr/>
        </p:nvSpPr>
        <p:spPr>
          <a:xfrm>
            <a:off x="376553" y="257790"/>
            <a:ext cx="1693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-750 to -500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AFB3973-DBDB-4915-A1CF-457B2BEE0045}"/>
              </a:ext>
            </a:extLst>
          </p:cNvPr>
          <p:cNvSpPr txBox="1"/>
          <p:nvPr/>
        </p:nvSpPr>
        <p:spPr>
          <a:xfrm>
            <a:off x="10357974" y="257790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1000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6B68B3F3-6876-4CF3-9B4A-04B9D76C909F}"/>
              </a:ext>
            </a:extLst>
          </p:cNvPr>
          <p:cNvSpPr/>
          <p:nvPr/>
        </p:nvSpPr>
        <p:spPr>
          <a:xfrm>
            <a:off x="3987701" y="411400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04259C17-6E97-4728-8E9D-50C8B3DDF51F}"/>
              </a:ext>
            </a:extLst>
          </p:cNvPr>
          <p:cNvSpPr/>
          <p:nvPr/>
        </p:nvSpPr>
        <p:spPr>
          <a:xfrm>
            <a:off x="4994343" y="411400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314512A2-0E95-49EE-9BA6-BD1F7D44758B}"/>
              </a:ext>
            </a:extLst>
          </p:cNvPr>
          <p:cNvSpPr/>
          <p:nvPr/>
        </p:nvSpPr>
        <p:spPr>
          <a:xfrm>
            <a:off x="5924785" y="411400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FDA4C84C-F529-4BB3-A38F-0A32AE126B02}"/>
              </a:ext>
            </a:extLst>
          </p:cNvPr>
          <p:cNvSpPr/>
          <p:nvPr/>
        </p:nvSpPr>
        <p:spPr>
          <a:xfrm>
            <a:off x="6931427" y="411400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194113B3-C6F6-4D0E-B24F-7B6E9A73C552}"/>
              </a:ext>
            </a:extLst>
          </p:cNvPr>
          <p:cNvSpPr/>
          <p:nvPr/>
        </p:nvSpPr>
        <p:spPr>
          <a:xfrm>
            <a:off x="7938069" y="411400"/>
            <a:ext cx="216000" cy="216000"/>
          </a:xfrm>
          <a:prstGeom prst="ellipse">
            <a:avLst/>
          </a:prstGeom>
          <a:solidFill>
            <a:srgbClr val="FFFFFF">
              <a:alpha val="50196"/>
            </a:srgbClr>
          </a:solidFill>
          <a:ln>
            <a:solidFill>
              <a:srgbClr val="000000">
                <a:alpha val="5019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853AAFD4-91D6-4FE1-8703-94359ECF79B6}"/>
              </a:ext>
            </a:extLst>
          </p:cNvPr>
          <p:cNvSpPr/>
          <p:nvPr/>
        </p:nvSpPr>
        <p:spPr>
          <a:xfrm>
            <a:off x="8944711" y="411400"/>
            <a:ext cx="216000" cy="216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6B3069F8-CF04-4B7B-9305-C6FCDCB690DF}"/>
              </a:ext>
            </a:extLst>
          </p:cNvPr>
          <p:cNvSpPr/>
          <p:nvPr/>
        </p:nvSpPr>
        <p:spPr>
          <a:xfrm>
            <a:off x="9951352" y="411400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AABAA06A-7735-4791-9E95-862BA533B24C}"/>
              </a:ext>
            </a:extLst>
          </p:cNvPr>
          <p:cNvSpPr txBox="1"/>
          <p:nvPr/>
        </p:nvSpPr>
        <p:spPr>
          <a:xfrm>
            <a:off x="7374043" y="257790"/>
            <a:ext cx="1489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400 - 700  </a:t>
            </a:r>
            <a:r>
              <a:rPr lang="en-GB" sz="28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ms</a:t>
            </a:r>
            <a:endParaRPr lang="en-GB" sz="2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205CB947-3E03-401A-95D6-255F065B7E42}"/>
              </a:ext>
            </a:extLst>
          </p:cNvPr>
          <p:cNvSpPr txBox="1"/>
          <p:nvPr/>
        </p:nvSpPr>
        <p:spPr>
          <a:xfrm>
            <a:off x="376553" y="876785"/>
            <a:ext cx="1693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Fixation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63D9E2EE-2B95-4A2C-945D-019995AD9FEB}"/>
              </a:ext>
            </a:extLst>
          </p:cNvPr>
          <p:cNvSpPr txBox="1"/>
          <p:nvPr/>
        </p:nvSpPr>
        <p:spPr>
          <a:xfrm>
            <a:off x="3207984" y="876785"/>
            <a:ext cx="956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Go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0B036663-3113-4C87-BB74-251A54761EE2}"/>
              </a:ext>
            </a:extLst>
          </p:cNvPr>
          <p:cNvSpPr txBox="1"/>
          <p:nvPr/>
        </p:nvSpPr>
        <p:spPr>
          <a:xfrm>
            <a:off x="7374042" y="876785"/>
            <a:ext cx="2317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Movement started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F6FCEA6F-8DB8-4AF3-AA56-4216E0478274}"/>
              </a:ext>
            </a:extLst>
          </p:cNvPr>
          <p:cNvSpPr txBox="1"/>
          <p:nvPr/>
        </p:nvSpPr>
        <p:spPr>
          <a:xfrm>
            <a:off x="10357974" y="872539"/>
            <a:ext cx="1354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End Trial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901C70A7-D3EA-445F-A7C8-DF26B4B9459D}"/>
              </a:ext>
            </a:extLst>
          </p:cNvPr>
          <p:cNvSpPr/>
          <p:nvPr/>
        </p:nvSpPr>
        <p:spPr>
          <a:xfrm>
            <a:off x="3987701" y="411400"/>
            <a:ext cx="216000" cy="216000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E56CB2AF-D62D-4786-B274-6FE970B682F5}"/>
              </a:ext>
            </a:extLst>
          </p:cNvPr>
          <p:cNvSpPr/>
          <p:nvPr/>
        </p:nvSpPr>
        <p:spPr>
          <a:xfrm>
            <a:off x="4994343" y="411400"/>
            <a:ext cx="216000" cy="216000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id="{3CC1FE6B-7993-496F-A1BD-CBC2A1AFA0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8" r="27411" b="4277"/>
          <a:stretch/>
        </p:blipFill>
        <p:spPr>
          <a:xfrm>
            <a:off x="3020713" y="1395759"/>
            <a:ext cx="9160711" cy="2683615"/>
          </a:xfrm>
          <a:prstGeom prst="rect">
            <a:avLst/>
          </a:prstGeom>
        </p:spPr>
      </p:pic>
      <p:sp>
        <p:nvSpPr>
          <p:cNvPr id="48" name="Rechteck 47">
            <a:extLst>
              <a:ext uri="{FF2B5EF4-FFF2-40B4-BE49-F238E27FC236}">
                <a16:creationId xmlns:a16="http://schemas.microsoft.com/office/drawing/2014/main" id="{74573E7D-2DC6-43DA-9D36-A90FCBAD06D4}"/>
              </a:ext>
            </a:extLst>
          </p:cNvPr>
          <p:cNvSpPr/>
          <p:nvPr/>
        </p:nvSpPr>
        <p:spPr>
          <a:xfrm>
            <a:off x="6488333" y="1346306"/>
            <a:ext cx="2623792" cy="29771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42492CA-8CED-48F1-B699-C238FD2C3F03}"/>
              </a:ext>
            </a:extLst>
          </p:cNvPr>
          <p:cNvSpPr/>
          <p:nvPr/>
        </p:nvSpPr>
        <p:spPr>
          <a:xfrm>
            <a:off x="9264985" y="1395759"/>
            <a:ext cx="2623792" cy="29771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F2512D59-1984-41F1-A413-BA49486F2D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8" r="3348"/>
          <a:stretch/>
        </p:blipFill>
        <p:spPr>
          <a:xfrm>
            <a:off x="521964" y="1350076"/>
            <a:ext cx="2659213" cy="2850031"/>
          </a:xfrm>
          <a:prstGeom prst="rect">
            <a:avLst/>
          </a:prstGeom>
        </p:spPr>
      </p:pic>
      <p:sp>
        <p:nvSpPr>
          <p:cNvPr id="52" name="Textfeld 51">
            <a:extLst>
              <a:ext uri="{FF2B5EF4-FFF2-40B4-BE49-F238E27FC236}">
                <a16:creationId xmlns:a16="http://schemas.microsoft.com/office/drawing/2014/main" id="{1099353A-513D-467A-9E51-C6AA17658C71}"/>
              </a:ext>
            </a:extLst>
          </p:cNvPr>
          <p:cNvSpPr txBox="1"/>
          <p:nvPr/>
        </p:nvSpPr>
        <p:spPr>
          <a:xfrm rot="16200000">
            <a:off x="-694743" y="2385320"/>
            <a:ext cx="1912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Difference p(in)</a:t>
            </a:r>
          </a:p>
        </p:txBody>
      </p:sp>
      <p:pic>
        <p:nvPicPr>
          <p:cNvPr id="59" name="Grafik 58">
            <a:extLst>
              <a:ext uri="{FF2B5EF4-FFF2-40B4-BE49-F238E27FC236}">
                <a16:creationId xmlns:a16="http://schemas.microsoft.com/office/drawing/2014/main" id="{E3073EB8-3E7C-4201-8529-DFB92EC297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7" r="9728" b="2860"/>
          <a:stretch/>
        </p:blipFill>
        <p:spPr>
          <a:xfrm>
            <a:off x="3285626" y="4125057"/>
            <a:ext cx="8703301" cy="2545483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ABA3627C-6B36-4B73-9207-C6EB56612E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52" r="1"/>
          <a:stretch/>
        </p:blipFill>
        <p:spPr>
          <a:xfrm>
            <a:off x="358815" y="4056224"/>
            <a:ext cx="2800798" cy="2739525"/>
          </a:xfrm>
          <a:prstGeom prst="rect">
            <a:avLst/>
          </a:prstGeom>
        </p:spPr>
      </p:pic>
      <p:sp>
        <p:nvSpPr>
          <p:cNvPr id="57" name="Textfeld 56">
            <a:extLst>
              <a:ext uri="{FF2B5EF4-FFF2-40B4-BE49-F238E27FC236}">
                <a16:creationId xmlns:a16="http://schemas.microsoft.com/office/drawing/2014/main" id="{FF6F3E7F-06E4-487F-8651-0EC40B91F734}"/>
              </a:ext>
            </a:extLst>
          </p:cNvPr>
          <p:cNvSpPr txBox="1"/>
          <p:nvPr/>
        </p:nvSpPr>
        <p:spPr>
          <a:xfrm rot="16200000">
            <a:off x="-800175" y="4894851"/>
            <a:ext cx="1912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Difference p(in)</a:t>
            </a:r>
          </a:p>
        </p:txBody>
      </p:sp>
    </p:spTree>
    <p:extLst>
      <p:ext uri="{BB962C8B-B14F-4D97-AF65-F5344CB8AC3E}">
        <p14:creationId xmlns:p14="http://schemas.microsoft.com/office/powerpoint/2010/main" val="158735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8" grpId="0" animBg="1"/>
      <p:bldP spid="49" grpId="0" animBg="1"/>
      <p:bldP spid="52" grpId="0"/>
      <p:bldP spid="57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487</Words>
  <Application>Microsoft Office PowerPoint</Application>
  <PresentationFormat>Breitbild</PresentationFormat>
  <Paragraphs>119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Angsana New</vt:lpstr>
      <vt:lpstr>Arial</vt:lpstr>
      <vt:lpstr>Calibri</vt:lpstr>
      <vt:lpstr>Calibri Light</vt:lpstr>
      <vt:lpstr>Office</vt:lpstr>
      <vt:lpstr>Rapid visual decision making  for reach movements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Model 1</vt:lpstr>
      <vt:lpstr>Model 2</vt:lpstr>
      <vt:lpstr>Model 3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 visual decision making  for reach movements</dc:title>
  <dc:creator>Clara Kuper</dc:creator>
  <cp:lastModifiedBy>Clara Kuper</cp:lastModifiedBy>
  <cp:revision>20</cp:revision>
  <dcterms:created xsi:type="dcterms:W3CDTF">2020-12-16T09:13:58Z</dcterms:created>
  <dcterms:modified xsi:type="dcterms:W3CDTF">2020-12-18T14:12:49Z</dcterms:modified>
</cp:coreProperties>
</file>

<file path=docProps/thumbnail.jpeg>
</file>